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2" r:id="rId4"/>
    <p:sldId id="259" r:id="rId5"/>
    <p:sldId id="260" r:id="rId6"/>
    <p:sldId id="261" r:id="rId7"/>
    <p:sldId id="257" r:id="rId8"/>
    <p:sldId id="264" r:id="rId9"/>
    <p:sldId id="267" r:id="rId10"/>
    <p:sldId id="265" r:id="rId11"/>
    <p:sldId id="268" r:id="rId12"/>
    <p:sldId id="266" r:id="rId13"/>
    <p:sldId id="269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6192" autoAdjust="0"/>
  </p:normalViewPr>
  <p:slideViewPr>
    <p:cSldViewPr snapToGrid="0">
      <p:cViewPr varScale="1">
        <p:scale>
          <a:sx n="76" d="100"/>
          <a:sy n="76" d="100"/>
        </p:scale>
        <p:origin x="126" y="7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9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60061" y="805217"/>
            <a:ext cx="8106770" cy="2701463"/>
          </a:xfr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питания в школе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58500" y="4744206"/>
            <a:ext cx="3444703" cy="508467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Окунева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Анатольевна, методист 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70926" y="3849327"/>
            <a:ext cx="508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совещание 31.03.2026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6039" y="278420"/>
            <a:ext cx="653481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ДО «НМЦ»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2596" y="6032993"/>
            <a:ext cx="344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Ленинск-Кузнецкий МО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54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5100"/>
            <a:ext cx="8596668" cy="723900"/>
          </a:xfrm>
          <a:solidFill>
            <a:srgbClr val="92D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Охват питанием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февраль 2026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77334" y="1016000"/>
            <a:ext cx="8596668" cy="5308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отдела питания (бухгалтерия)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охват по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муниципалитету составил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93%.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Меньше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следующих школ: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1- 81%,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ООШ №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3- 77%,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 № 14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»- 65%,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 №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17»- 69%,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 № 32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»- 84%,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№44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»- 73%,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Краснинская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»- 94%,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«Красноярская ООШ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»- 94%,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Панфиловская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»- 96%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129" y="2307251"/>
            <a:ext cx="3612789" cy="35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1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5100"/>
            <a:ext cx="10418296" cy="7747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пищеблоков без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 меню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860" y="1092200"/>
            <a:ext cx="11569241" cy="541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4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628" y="434788"/>
            <a:ext cx="9241366" cy="7239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 при размещении меню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77334" y="1346200"/>
            <a:ext cx="9039660" cy="4695163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"Ленинуглевская СОШ« - код ошибки 404 (нет типового меню, весна)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"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Новинская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НОШ« - код ошибки 404 (нет календаря питания)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«ООШ № 15» - ДАННЫЙ ПИЩЕБЛОК НЕ ФУНКЦИОНИРУЕТ ИЛИ НЕ ЗАГРУЖЕН КАЛЕНДАРЬ ПИТАНИЯ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«ООШ № 33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код ошибки 404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«ООШ № 38» - ДАННЫЙ ПИЩЕБЛОК НЕ ФУНКЦИОНИРУЕТ ИЛИ НЕ ЗАГРУЖЕН КАЛЕНДАРЬ ПИТАНИЯ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«ООШ № 42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код ошибки 404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 2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код ошибки 404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ДАННЫЙ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ПИЩЕБЛОК НЕ ФУНКЦИОНИРУЕТ ИЛИ НЕ ЗАГРУЖЕН КАЛЕНДАРЬ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Ошибка 404 – неправильно указан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ссылки или файла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46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71960"/>
            <a:ext cx="9435657" cy="682825"/>
          </a:xfrm>
          <a:solidFill>
            <a:srgbClr val="92D050"/>
          </a:solidFill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Охват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ЭШ 2.0 за 4 квартал 2025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00202"/>
            <a:ext cx="8596668" cy="4648199"/>
          </a:xfrm>
        </p:spPr>
        <p:txBody>
          <a:bodyPr numCol="2"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Мирновская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ООШ",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Подгорновская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Новинская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НОШ",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Ленинуглёвская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общеобразовательная школа",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Шабановская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со(к)ш",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Новогеоргиевская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НОШ",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Чусовитинская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Ариничевская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СОШ"	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 №1,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ООШ №3,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"Лицей № 4",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МБНОУ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"Гимназия №18",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"ООШ № 19",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ООШ №20,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ООШ №33,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ООШ № 37,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"ООШ №38",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"ООШ №42",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ООШ №73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1700" y="1046661"/>
            <a:ext cx="8496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Школы, которые выполнили данный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(97%):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066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733" y="533399"/>
            <a:ext cx="8596668" cy="81280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Специализированное питание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032" y="1714499"/>
            <a:ext cx="8583969" cy="4419601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 45. </a:t>
            </a:r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школьников, нуждающихся в специализированном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заполненным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данным: 7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диабетом –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детей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(12 – 2 ребенка,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Демьяновская, 42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73 – 1 ребенок),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аллергией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(73)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иными заболеваниями, требующими специализированного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–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(12).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таких детей должно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организовано специальное питание и утверждено соответствующее меню.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74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650" y="204716"/>
            <a:ext cx="8106771" cy="629002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Льготное питание в ЛК МО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11870"/>
              </p:ext>
            </p:extLst>
          </p:nvPr>
        </p:nvGraphicFramePr>
        <p:xfrm>
          <a:off x="723900" y="1104896"/>
          <a:ext cx="10223500" cy="5398639"/>
        </p:xfrm>
        <a:graphic>
          <a:graphicData uri="http://schemas.openxmlformats.org/drawingml/2006/table">
            <a:tbl>
              <a:tblPr firstRow="1" firstCol="1" bandRow="1"/>
              <a:tblGrid>
                <a:gridCol w="6427024">
                  <a:extLst>
                    <a:ext uri="{9D8B030D-6E8A-4147-A177-3AD203B41FA5}">
                      <a16:colId xmlns:a16="http://schemas.microsoft.com/office/drawing/2014/main" val="2316314527"/>
                    </a:ext>
                  </a:extLst>
                </a:gridCol>
                <a:gridCol w="1163867">
                  <a:extLst>
                    <a:ext uri="{9D8B030D-6E8A-4147-A177-3AD203B41FA5}">
                      <a16:colId xmlns:a16="http://schemas.microsoft.com/office/drawing/2014/main" val="3964191499"/>
                    </a:ext>
                  </a:extLst>
                </a:gridCol>
                <a:gridCol w="1571738">
                  <a:extLst>
                    <a:ext uri="{9D8B030D-6E8A-4147-A177-3AD203B41FA5}">
                      <a16:colId xmlns:a16="http://schemas.microsoft.com/office/drawing/2014/main" val="1497047470"/>
                    </a:ext>
                  </a:extLst>
                </a:gridCol>
                <a:gridCol w="1060871">
                  <a:extLst>
                    <a:ext uri="{9D8B030D-6E8A-4147-A177-3AD203B41FA5}">
                      <a16:colId xmlns:a16="http://schemas.microsoft.com/office/drawing/2014/main" val="3560045583"/>
                    </a:ext>
                  </a:extLst>
                </a:gridCol>
              </a:tblGrid>
              <a:tr h="5660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показателя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позиции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Цифра для заполнения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2025 года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157633"/>
                  </a:ext>
                </a:extLst>
              </a:tr>
              <a:tr h="4722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средств, выделяемая на питание 1 учащегося льготной категории в день (руб./день)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5784532"/>
                  </a:ext>
                </a:extLst>
              </a:tr>
              <a:tr h="2497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из многодетных малообеспеченных семей (областной бюджет)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868262"/>
                  </a:ext>
                </a:extLst>
              </a:tr>
              <a:tr h="3219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 ОВЗ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72,75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94643"/>
                  </a:ext>
                </a:extLst>
              </a:tr>
              <a:tr h="3219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дети-инвалиды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109,86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976515"/>
                  </a:ext>
                </a:extLst>
              </a:tr>
              <a:tr h="3219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из малообеспеченных семей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17,57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000298"/>
                  </a:ext>
                </a:extLst>
              </a:tr>
              <a:tr h="3219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из многодетных семей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41,43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063794"/>
                  </a:ext>
                </a:extLst>
              </a:tr>
              <a:tr h="3127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дети, находящиеся под опекой (попечительством), дети в приемных семьях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340802"/>
                  </a:ext>
                </a:extLst>
              </a:tr>
              <a:tr h="3219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из семей в ТЖС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5,28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0519838"/>
                  </a:ext>
                </a:extLst>
              </a:tr>
              <a:tr h="3219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на подвозе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383759"/>
                  </a:ext>
                </a:extLst>
              </a:tr>
              <a:tr h="3219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 туберкулезной интоксикацией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027290"/>
                  </a:ext>
                </a:extLst>
              </a:tr>
              <a:tr h="5440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дети, обучающиеся в классах спортивной направленности/кадетских классов и иных специализированных классов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16,22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677147"/>
                  </a:ext>
                </a:extLst>
              </a:tr>
              <a:tr h="461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ветеранов боевых действий; дети граждан, принамавших участие в ликвидации аварии на ЧАЭС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4,17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290867"/>
                  </a:ext>
                </a:extLst>
              </a:tr>
              <a:tr h="3219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из неполных семей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5,56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25" marR="61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446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36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0184" y="464024"/>
            <a:ext cx="7779225" cy="615476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Родительский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9496" y="1270000"/>
            <a:ext cx="9509928" cy="501675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 рекомендаций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2.4.0180-20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«Родительский контроль за организацией горячего питания детей в общеобразовательных организациях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приложении № 2 имеется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оценочного листа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Периодичность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устанавливается 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 (один раз в месяц или квартал).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38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0184" y="464024"/>
            <a:ext cx="7779225" cy="615476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Родительский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9496" y="1270000"/>
            <a:ext cx="9509928" cy="501675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году в школы был направлен приказ об утверждении положения о родительском контроле. </a:t>
            </a: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приказе о Положении имеется Чек-лист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линии раздачи обязательно наличие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термощупа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весов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5.1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2.3/2.4 3590-20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проверок нужно размещать на сайте школы в файле «Рейтинг общественной оценки»</a:t>
            </a:r>
          </a:p>
        </p:txBody>
      </p:sp>
    </p:spTree>
    <p:extLst>
      <p:ext uri="{BB962C8B-B14F-4D97-AF65-F5344CB8AC3E}">
        <p14:creationId xmlns:p14="http://schemas.microsoft.com/office/powerpoint/2010/main" val="217802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3015" y="232011"/>
            <a:ext cx="7042245" cy="551653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из формы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568" y="783665"/>
            <a:ext cx="1006337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ли в организации меню?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Вывешено ли цикличное меню для ознакомления родителей и детей?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Вывешено ли ежедневное меню в удобном для ознакомления родителей и детей месте?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 меню отсутствуют повторы блюд?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Соответствует ли регламентированное цикличным меню количество приемов пищи режиму функционирования организации?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Есть ли в организации приказ о создании и порядке работы бракеражной комиссии?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От всех ли партий приготовленных блюд снимается бракераж?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Выявлялись ли факты не допуска к реализации блюд и продуктов по результатам работы бракеражной комиссии (за период не менее месяца)?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17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3015" y="232011"/>
            <a:ext cx="7042245" cy="551653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из формы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568" y="783665"/>
            <a:ext cx="10063373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Созданы ли условия для организации питания детей с учетом особенностей здоровья (сахарный диабет, пищевые аллергии)?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Проводится ли уборка помещений после каждого приема пищи?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Качественно ли проведена уборка помещений для приема пищи на момент работы комиссии?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Обнаруживались ли в помещениях для приема пищи насекомые, грызуны и следы их жизнедеятельности?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Созданы ли условия для соблюдения детьми правил личной гигиены?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Выявлялись ли замечания к соблюдению детьми правил личной гигиены?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Выявлялись ли при сравнении реализуемого меню с утвержденным меню факты исключения отдельных блюд из меню?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Имели ли факты выдачи детям остывшей пищи?</a:t>
            </a:r>
          </a:p>
        </p:txBody>
      </p:sp>
    </p:spTree>
    <p:extLst>
      <p:ext uri="{BB962C8B-B14F-4D97-AF65-F5344CB8AC3E}">
        <p14:creationId xmlns:p14="http://schemas.microsoft.com/office/powerpoint/2010/main" val="389257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3266" y="218364"/>
            <a:ext cx="7151427" cy="641002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Чек-листа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2568" y="1079500"/>
            <a:ext cx="1023818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школе информационного стенда по вопросам здорового питания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условий для соблюдения детьми правил личной гигиены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Обеденный зал чистый, отсутствуют посторонние неприятные запахи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Спецодежда персонала чистая и опрятная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посуда без сколов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обеденном зале цикличного меню для ознакомления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школе приказа о создании и порядке работы бракеражной комиссии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составе бракеражной комиссии представителей родительского комитета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обеденном зале ежедневного меню с составом и выходом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блюд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11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3266" y="218364"/>
            <a:ext cx="7151427" cy="641002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Чек-листа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2568" y="1079500"/>
            <a:ext cx="1023818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соответствует заявленному меню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несоответствия блюд заявленному меню наличие обоснования произведенной замены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температуры подачи блюд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(горячие блюда при раздаче должны иметь температуру не ниже 75°С, вторые блюда и гарниры - не ниже 65°С, холодные супы и напитки - не выше 14°С)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выхода блюд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вкуса блюда, вкусу ожидаемому согласно рецептуре приготовления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бракеражного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журнала и полнота его заполнения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сопроводительных документов подтверждающих качество и безопасность сырья и продуктов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17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7522" y="1675826"/>
            <a:ext cx="6905768" cy="2441560"/>
          </a:xfrm>
        </p:spPr>
        <p:txBody>
          <a:bodyPr/>
          <a:lstStyle/>
          <a:p>
            <a:pPr algn="ctr"/>
            <a:r>
              <a:rPr lang="ru-RU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</a:t>
            </a: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46938" y="4525665"/>
            <a:ext cx="7766936" cy="508467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Окунева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Анатольевна,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«НМЦ»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8(38456) 5-21-25</a:t>
            </a:r>
          </a:p>
        </p:txBody>
      </p:sp>
    </p:spTree>
    <p:extLst>
      <p:ext uri="{BB962C8B-B14F-4D97-AF65-F5344CB8AC3E}">
        <p14:creationId xmlns:p14="http://schemas.microsoft.com/office/powerpoint/2010/main" val="84252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794</TotalTime>
  <Words>1080</Words>
  <Application>Microsoft Office PowerPoint</Application>
  <PresentationFormat>Широкоэкранный</PresentationFormat>
  <Paragraphs>169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        Организация питания в школе</vt:lpstr>
      <vt:lpstr>Охват питанием за февраль 2026</vt:lpstr>
      <vt:lpstr>Список пищеблоков без фактического меню </vt:lpstr>
      <vt:lpstr>Типичные ошибки при размещении меню</vt:lpstr>
      <vt:lpstr>Охват питания в ЭШ 2.0 за 4 квартал 2025</vt:lpstr>
      <vt:lpstr>Специализированное питание</vt:lpstr>
      <vt:lpstr>Льготное питание в ЛК МО</vt:lpstr>
      <vt:lpstr>Родительский контроль</vt:lpstr>
      <vt:lpstr>Родительский контроль</vt:lpstr>
      <vt:lpstr>Вопросы из формы</vt:lpstr>
      <vt:lpstr>Вопросы из формы</vt:lpstr>
      <vt:lpstr>Вопросы из Чек-листа</vt:lpstr>
      <vt:lpstr>Вопросы из Чек-листа</vt:lpstr>
      <vt:lpstr> Спасибо 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 на совещание руководителей 29.01.2026</dc:title>
  <dc:creator>Окунева Наталья Анатольевна</dc:creator>
  <cp:lastModifiedBy>Окунева Наталья Анатольевна</cp:lastModifiedBy>
  <cp:revision>56</cp:revision>
  <dcterms:created xsi:type="dcterms:W3CDTF">2026-01-29T07:43:53Z</dcterms:created>
  <dcterms:modified xsi:type="dcterms:W3CDTF">2026-03-25T03:19:58Z</dcterms:modified>
</cp:coreProperties>
</file>