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2" r:id="rId3"/>
    <p:sldId id="274" r:id="rId4"/>
    <p:sldId id="279" r:id="rId5"/>
    <p:sldId id="292" r:id="rId6"/>
    <p:sldId id="262" r:id="rId7"/>
    <p:sldId id="260" r:id="rId8"/>
    <p:sldId id="289" r:id="rId9"/>
    <p:sldId id="265" r:id="rId10"/>
    <p:sldId id="280" r:id="rId11"/>
    <p:sldId id="283" r:id="rId12"/>
    <p:sldId id="297" r:id="rId13"/>
    <p:sldId id="294" r:id="rId14"/>
    <p:sldId id="284" r:id="rId15"/>
    <p:sldId id="301" r:id="rId16"/>
    <p:sldId id="270" r:id="rId17"/>
    <p:sldId id="285" r:id="rId18"/>
    <p:sldId id="286" r:id="rId19"/>
    <p:sldId id="268" r:id="rId20"/>
    <p:sldId id="30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>
      <p:cViewPr varScale="1">
        <p:scale>
          <a:sx n="98" d="100"/>
          <a:sy n="98" d="100"/>
        </p:scale>
        <p:origin x="3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279B8-9D6A-455B-AEC2-F70A417494EA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263A3-83E2-43BF-A6BB-E0DB9311C5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02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пт 17.02.23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5616624"/>
          </a:xfrm>
          <a:ln>
            <a:noFill/>
          </a:ln>
        </p:spPr>
        <p:txBody>
          <a:bodyPr>
            <a:normAutofit/>
          </a:bodyPr>
          <a:lstStyle/>
          <a:p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effectLst/>
                <a:latin typeface="Times New Roman" pitchFamily="18" charset="0"/>
                <a:cs typeface="Times New Roman" pitchFamily="18" charset="0"/>
              </a:rPr>
              <a:t>Вербовая И.Н, 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зам. директора по УВР, Почетный работник общего образования РФ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340768"/>
            <a:ext cx="7291536" cy="3888432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</a:rPr>
              <a:t>«Мониторинг и оценка эффективности наставничества при реализации проекта развития кадрового потенциала </a:t>
            </a:r>
          </a:p>
          <a:p>
            <a:pPr algn="ctr"/>
            <a:r>
              <a:rPr lang="ru-RU" sz="4000" b="1" dirty="0">
                <a:solidFill>
                  <a:srgbClr val="00B050"/>
                </a:solidFill>
              </a:rPr>
              <a:t>"К вершинам мастерства"»</a:t>
            </a:r>
            <a:r>
              <a:rPr lang="ru-RU" sz="4000" dirty="0">
                <a:solidFill>
                  <a:srgbClr val="00B050"/>
                </a:solidFill>
              </a:rPr>
              <a:t>.                   </a:t>
            </a:r>
          </a:p>
          <a:p>
            <a:pPr algn="ctr"/>
            <a:endParaRPr lang="ru-RU" sz="1400" dirty="0"/>
          </a:p>
          <a:p>
            <a:pPr algn="ctr"/>
            <a:r>
              <a:rPr lang="ru-RU" sz="1400" dirty="0"/>
              <a:t>   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0"/>
            <a:ext cx="78581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Муниципальное бюджетное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общеобразовательное учреждение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«Гимназия №12»</a:t>
            </a:r>
          </a:p>
          <a:p>
            <a:pPr algn="ctr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Ленинск-Кузнецкого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ГО</a:t>
            </a:r>
          </a:p>
        </p:txBody>
      </p:sp>
      <p:pic>
        <p:nvPicPr>
          <p:cNvPr id="5" name="Рисунок 4" descr="gerb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15"/>
            <a:ext cx="100811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s://thumbs.dreamstime.com/z/bright-education-vector-drawing-represents-design-3268309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5440" y="44624"/>
            <a:ext cx="1444340" cy="1198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863688"/>
              </p:ext>
            </p:extLst>
          </p:nvPr>
        </p:nvGraphicFramePr>
        <p:xfrm>
          <a:off x="1043607" y="1584087"/>
          <a:ext cx="7200802" cy="4750672"/>
        </p:xfrm>
        <a:graphic>
          <a:graphicData uri="http://schemas.openxmlformats.org/drawingml/2006/table">
            <a:tbl>
              <a:tblPr/>
              <a:tblGrid>
                <a:gridCol w="191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0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59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Учебный год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Стаж молодых специалистов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Всего</a:t>
                      </a:r>
                      <a:endParaRPr lang="ru-RU" sz="14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Вновь прибывшие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 год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 года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3 года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2014-2015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-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6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2015-2016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3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9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2016-2017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3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10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2017-2018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3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lang="ru-RU" sz="20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13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2018-2019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4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3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4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12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619729"/>
                  </a:ext>
                </a:extLst>
              </a:tr>
              <a:tr h="248384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2019-2020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4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3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9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605579"/>
                  </a:ext>
                </a:extLst>
              </a:tr>
              <a:tr h="447640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2020-2021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3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7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96852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2021-2022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6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1675"/>
                  </a:ext>
                </a:extLst>
              </a:tr>
              <a:tr h="551591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2022-2023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3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2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i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+mn-cs"/>
                        </a:rPr>
                        <a:t>7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572298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11760" y="568424"/>
            <a:ext cx="46442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Информация о молодых специалистах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МБОУ «Гимназия №12»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Стаж молодых специалистов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humbs.dreamstime.com/z/bright-education-vector-drawing-represents-design-3268309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4767011"/>
            <a:ext cx="2520280" cy="209098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71600" y="1916832"/>
            <a:ext cx="76328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/>
              <a:t>Проект рассматривается как управление системой последовательных образовательных событий и средство создания развивающей среды по повышению профессионального роста молодого специалиста</a:t>
            </a:r>
            <a:r>
              <a:rPr lang="ru-RU" sz="2400" dirty="0"/>
              <a:t> </a:t>
            </a:r>
          </a:p>
          <a:p>
            <a:endParaRPr lang="ru-RU" sz="2400" b="1" dirty="0"/>
          </a:p>
          <a:p>
            <a:r>
              <a:rPr lang="ru-RU" sz="2400" b="1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0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Проект  развития кадрового потенциала  </a:t>
            </a:r>
          </a:p>
          <a:p>
            <a:pPr algn="ctr"/>
            <a:r>
              <a:rPr lang="ru-RU" sz="2800" b="1" dirty="0">
                <a:solidFill>
                  <a:srgbClr val="00B0F0"/>
                </a:solidFill>
              </a:rPr>
              <a:t>«К вершинам педагогического мастерства»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0"/>
            <a:ext cx="7632848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i="1" dirty="0"/>
          </a:p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В МБОУ «Гимназия №12» : </a:t>
            </a:r>
          </a:p>
          <a:p>
            <a:pPr algn="ctr"/>
            <a:endParaRPr lang="ru-RU" sz="2000" i="1" dirty="0">
              <a:solidFill>
                <a:srgbClr val="002060"/>
              </a:solidFill>
            </a:endParaRPr>
          </a:p>
          <a:p>
            <a:pPr indent="355600" algn="just">
              <a:buFont typeface="Arial" pitchFamily="34" charset="0"/>
              <a:buChar char="•"/>
            </a:pPr>
            <a:r>
              <a:rPr lang="ru-RU" sz="2000" b="1" i="1" dirty="0" err="1">
                <a:solidFill>
                  <a:srgbClr val="002060"/>
                </a:solidFill>
              </a:rPr>
              <a:t>Тьютор</a:t>
            </a:r>
            <a:r>
              <a:rPr lang="ru-RU" sz="2000" b="1" dirty="0">
                <a:solidFill>
                  <a:srgbClr val="002060"/>
                </a:solidFill>
              </a:rPr>
              <a:t>  </a:t>
            </a:r>
            <a:r>
              <a:rPr lang="ru-RU" sz="2000" dirty="0">
                <a:solidFill>
                  <a:srgbClr val="002060"/>
                </a:solidFill>
              </a:rPr>
              <a:t>–  это руководитель, стоящий на позиции наставника с молодыми специалистами, обеспечивающий сопровождение при освоении индивидуального маршрута профессионального становления  и развития и наставник наставников. </a:t>
            </a:r>
          </a:p>
          <a:p>
            <a:pPr indent="355600" algn="just"/>
            <a:endParaRPr lang="ru-RU" sz="2000" dirty="0">
              <a:solidFill>
                <a:srgbClr val="002060"/>
              </a:solidFill>
            </a:endParaRPr>
          </a:p>
          <a:p>
            <a:pPr indent="355600" algn="just">
              <a:buFont typeface="Arial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</a:rPr>
              <a:t>Наставник</a:t>
            </a:r>
            <a:r>
              <a:rPr lang="ru-RU" sz="2000" dirty="0">
                <a:solidFill>
                  <a:srgbClr val="002060"/>
                </a:solidFill>
              </a:rPr>
              <a:t> - опытный педагогический работник, обладающий профессионализмом, показывающий стабильно высокие результаты работы, владеющий необходимыми профессионально значимыми качествами, готовый делиться своим профессиональным опытом.</a:t>
            </a:r>
          </a:p>
          <a:p>
            <a:pPr indent="355600" algn="just"/>
            <a:endParaRPr lang="ru-RU" sz="2000" dirty="0">
              <a:solidFill>
                <a:srgbClr val="002060"/>
              </a:solidFill>
            </a:endParaRPr>
          </a:p>
          <a:p>
            <a:pPr indent="355600" algn="just">
              <a:buFont typeface="Arial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</a:rPr>
              <a:t>Молодой специалист </a:t>
            </a:r>
            <a:r>
              <a:rPr lang="ru-RU" sz="2000" dirty="0">
                <a:solidFill>
                  <a:srgbClr val="002060"/>
                </a:solidFill>
              </a:rPr>
              <a:t>- начинающий  педагогический работник, имеющий высшее или среднее специальное педагогическое образование, владеющий профессионально-педагогическими компетенциями. </a:t>
            </a:r>
            <a:endParaRPr lang="ru-RU" sz="2400" dirty="0">
              <a:solidFill>
                <a:srgbClr val="002060"/>
              </a:solidFill>
            </a:endParaRPr>
          </a:p>
          <a:p>
            <a:pPr algn="just"/>
            <a:endParaRPr lang="ru-RU" sz="2400" dirty="0">
              <a:solidFill>
                <a:srgbClr val="0070C0"/>
              </a:solidFill>
            </a:endParaRPr>
          </a:p>
          <a:p>
            <a:pPr algn="just"/>
            <a:endParaRPr lang="ru-RU" sz="2400" dirty="0">
              <a:solidFill>
                <a:srgbClr val="0070C0"/>
              </a:solidFill>
            </a:endParaRPr>
          </a:p>
          <a:p>
            <a:pPr algn="just"/>
            <a:endParaRPr lang="ru-RU" sz="2400" dirty="0">
              <a:solidFill>
                <a:srgbClr val="0070C0"/>
              </a:solidFill>
            </a:endParaRPr>
          </a:p>
          <a:p>
            <a:pPr algn="r">
              <a:tabLst>
                <a:tab pos="5919788" algn="l"/>
              </a:tabLst>
            </a:pPr>
            <a:r>
              <a:rPr lang="ru-RU" sz="2400" i="1" dirty="0">
                <a:solidFill>
                  <a:srgbClr val="0070C0"/>
                </a:solidFill>
              </a:rPr>
              <a:t> </a:t>
            </a:r>
          </a:p>
          <a:p>
            <a:pPr algn="r"/>
            <a:endParaRPr lang="ru-RU" sz="2400" i="1" dirty="0"/>
          </a:p>
          <a:p>
            <a:pPr algn="r"/>
            <a:endParaRPr lang="ru-RU" sz="24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39952" y="6165304"/>
            <a:ext cx="2448272" cy="548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7243951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211960" y="638132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КРИПКиПРО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0"/>
            <a:ext cx="81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Взаимодействие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тьютора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при работе с молодым специалистом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971600" y="1484784"/>
            <a:ext cx="3600400" cy="482453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solidFill>
                  <a:srgbClr val="FF0000"/>
                </a:solidFill>
              </a:rPr>
              <a:t>обеспечивать успешную адаптацию и повышение мотивации к педагогической деятельности молодых специалистов</a:t>
            </a:r>
          </a:p>
          <a:p>
            <a:pPr algn="just"/>
            <a:endParaRPr lang="ru-RU" dirty="0">
              <a:solidFill>
                <a:srgbClr val="FF0000"/>
              </a:solidFill>
            </a:endParaRPr>
          </a:p>
          <a:p>
            <a:pPr algn="just"/>
            <a:r>
              <a:rPr lang="ru-RU" dirty="0">
                <a:solidFill>
                  <a:srgbClr val="00B050"/>
                </a:solidFill>
              </a:rPr>
              <a:t>способствовать выработке и развитию профессиональных компетенций</a:t>
            </a:r>
          </a:p>
          <a:p>
            <a:pPr algn="just">
              <a:buNone/>
            </a:pPr>
            <a:endParaRPr lang="ru-RU" dirty="0">
              <a:solidFill>
                <a:srgbClr val="00B05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вовлекать молодых специалистов в инновационную деятельность</a:t>
            </a:r>
            <a:endParaRPr lang="ru-RU" dirty="0"/>
          </a:p>
          <a:p>
            <a:pPr algn="just">
              <a:buNone/>
            </a:pPr>
            <a:endParaRPr lang="ru-RU" dirty="0"/>
          </a:p>
          <a:p>
            <a:pPr algn="just"/>
            <a:r>
              <a:rPr lang="ru-RU" dirty="0"/>
              <a:t>способствовать развитию  профессионального мастерства молодых специалистов путем участия в конкурсах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472376" cy="466344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>
                <a:solidFill>
                  <a:srgbClr val="FF0000"/>
                </a:solidFill>
              </a:rPr>
              <a:t>«Шаги к успеху» </a:t>
            </a:r>
          </a:p>
          <a:p>
            <a:pPr lvl="0">
              <a:buNone/>
            </a:pPr>
            <a:r>
              <a:rPr lang="ru-RU" dirty="0">
                <a:solidFill>
                  <a:srgbClr val="FF0000"/>
                </a:solidFill>
              </a:rPr>
              <a:t>      (освоение индивидуального методического маршрута)</a:t>
            </a:r>
            <a:endParaRPr lang="ru-RU" dirty="0"/>
          </a:p>
          <a:p>
            <a:pPr lvl="0">
              <a:buNone/>
            </a:pPr>
            <a:endParaRPr lang="ru-RU" dirty="0"/>
          </a:p>
          <a:p>
            <a:pPr lvl="0">
              <a:buNone/>
            </a:pPr>
            <a:endParaRPr lang="ru-RU" dirty="0"/>
          </a:p>
          <a:p>
            <a:pPr lvl="0"/>
            <a:r>
              <a:rPr lang="ru-RU" dirty="0">
                <a:solidFill>
                  <a:srgbClr val="00B050"/>
                </a:solidFill>
              </a:rPr>
              <a:t>«Путь к мастерству» </a:t>
            </a:r>
          </a:p>
          <a:p>
            <a:pPr lvl="0">
              <a:buNone/>
            </a:pPr>
            <a:r>
              <a:rPr lang="ru-RU" dirty="0">
                <a:solidFill>
                  <a:srgbClr val="00B050"/>
                </a:solidFill>
              </a:rPr>
              <a:t>      (участие в работе школы молодого специалиста)</a:t>
            </a:r>
          </a:p>
          <a:p>
            <a:pPr lvl="0">
              <a:buNone/>
            </a:pPr>
            <a:endParaRPr lang="ru-RU" dirty="0">
              <a:solidFill>
                <a:srgbClr val="00B050"/>
              </a:solidFill>
            </a:endParaRPr>
          </a:p>
          <a:p>
            <a:pPr lvl="0"/>
            <a:r>
              <a:rPr lang="ru-RU" dirty="0">
                <a:solidFill>
                  <a:srgbClr val="0070C0"/>
                </a:solidFill>
              </a:rPr>
              <a:t>«Восхождение» (представление опыта работы в конкурсах педагогического мастерства)</a:t>
            </a:r>
          </a:p>
          <a:p>
            <a:pPr lvl="0">
              <a:buNone/>
            </a:pPr>
            <a:endParaRPr lang="ru-RU" dirty="0">
              <a:solidFill>
                <a:srgbClr val="0070C0"/>
              </a:solidFill>
            </a:endParaRPr>
          </a:p>
          <a:p>
            <a:pPr lvl="0"/>
            <a:r>
              <a:rPr lang="ru-RU" dirty="0"/>
              <a:t>«Точка роста» (демонстрация личного профессионального роста)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19672" y="116632"/>
            <a:ext cx="2520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Задачи проекта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2040" y="188640"/>
            <a:ext cx="3960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Маршруты  молодого специалиста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9632" y="6273225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Правило:    Каждый педагог - успешен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83685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Маршрут «Шаги  к успеху»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87248"/>
          </a:xfrm>
        </p:spPr>
        <p:txBody>
          <a:bodyPr>
            <a:normAutofit fontScale="32500" lnSpcReduction="20000"/>
          </a:bodyPr>
          <a:lstStyle/>
          <a:p>
            <a:pPr indent="452438" algn="just"/>
            <a:r>
              <a:rPr lang="ru-RU" sz="7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Молодой специалист </a:t>
            </a:r>
            <a:r>
              <a:rPr lang="ru-RU" sz="7400" dirty="0">
                <a:latin typeface="Times New Roman" pitchFamily="18" charset="0"/>
                <a:cs typeface="Times New Roman" pitchFamily="18" charset="0"/>
              </a:rPr>
              <a:t>совместно с </a:t>
            </a:r>
            <a:r>
              <a:rPr lang="ru-RU" sz="7400" dirty="0" err="1">
                <a:latin typeface="Times New Roman" pitchFamily="18" charset="0"/>
                <a:cs typeface="Times New Roman" pitchFamily="18" charset="0"/>
              </a:rPr>
              <a:t>тьютором</a:t>
            </a:r>
            <a:r>
              <a:rPr lang="ru-RU" sz="7400" dirty="0">
                <a:latin typeface="Times New Roman" pitchFamily="18" charset="0"/>
                <a:cs typeface="Times New Roman" pitchFamily="18" charset="0"/>
              </a:rPr>
              <a:t>  оценивает степень реализации поставленной цели, уровень удовлетворенности работой над своими профессиональными интересами; определяет содержание дальнейшей индивидуальной образовательной траектории  молодого специалиста.</a:t>
            </a:r>
          </a:p>
          <a:p>
            <a:pPr indent="452438" algn="just"/>
            <a:endParaRPr lang="ru-RU" sz="7400" dirty="0">
              <a:latin typeface="Times New Roman" pitchFamily="18" charset="0"/>
              <a:cs typeface="Times New Roman" pitchFamily="18" charset="0"/>
            </a:endParaRPr>
          </a:p>
          <a:p>
            <a:pPr indent="452438" algn="just"/>
            <a:r>
              <a:rPr lang="ru-RU" sz="7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Формы: </a:t>
            </a:r>
            <a:r>
              <a:rPr lang="ru-RU" sz="7400" dirty="0">
                <a:latin typeface="Times New Roman" pitchFamily="18" charset="0"/>
                <a:cs typeface="Times New Roman" pitchFamily="18" charset="0"/>
              </a:rPr>
              <a:t> рефлексия и анализ собственной деятельности молодого специалиста, заполнение  </a:t>
            </a:r>
            <a:r>
              <a:rPr lang="ru-RU" sz="7400" dirty="0" err="1"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sz="7400" dirty="0">
                <a:latin typeface="Times New Roman" pitchFamily="18" charset="0"/>
                <a:cs typeface="Times New Roman" pitchFamily="18" charset="0"/>
              </a:rPr>
              <a:t>,  помощь в составлении технологической карты урока, оформление результатов изучения профессиональных интересов.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0" y="0"/>
            <a:ext cx="9144000" cy="70173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3671900" y="2319263"/>
            <a:ext cx="1728192" cy="165618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00" b="1" dirty="0">
                <a:solidFill>
                  <a:srgbClr val="FF0000"/>
                </a:solidFill>
              </a:rPr>
              <a:t>Интеллект- карта</a:t>
            </a:r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4175956" y="1455167"/>
            <a:ext cx="792088" cy="5040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chemeClr val="tx1"/>
                </a:solidFill>
              </a:rPr>
              <a:t>3. Учитель-сотрудник</a:t>
            </a:r>
          </a:p>
        </p:txBody>
      </p:sp>
      <p:sp>
        <p:nvSpPr>
          <p:cNvPr id="4" name="Прямоугольник 3" descr="Учитель- гражданин"/>
          <p:cNvSpPr/>
          <p:nvPr/>
        </p:nvSpPr>
        <p:spPr>
          <a:xfrm rot="19603603">
            <a:off x="5401178" y="2008532"/>
            <a:ext cx="853248" cy="49695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chemeClr val="tx1"/>
                </a:solidFill>
              </a:rPr>
              <a:t>4</a:t>
            </a:r>
            <a:r>
              <a:rPr lang="ru-RU" sz="1000" dirty="0">
                <a:solidFill>
                  <a:schemeClr val="tx1"/>
                </a:solidFill>
              </a:rPr>
              <a:t>. Учитель- гражданин</a:t>
            </a:r>
          </a:p>
        </p:txBody>
      </p:sp>
      <p:sp>
        <p:nvSpPr>
          <p:cNvPr id="5" name="Прямоугольник 4"/>
          <p:cNvSpPr/>
          <p:nvPr/>
        </p:nvSpPr>
        <p:spPr>
          <a:xfrm rot="5400000">
            <a:off x="4175956" y="4335487"/>
            <a:ext cx="864096" cy="5760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chemeClr val="tx1"/>
                </a:solidFill>
              </a:rPr>
              <a:t>5. Учитель- </a:t>
            </a:r>
            <a:r>
              <a:rPr lang="ru-RU" sz="1000" dirty="0" err="1">
                <a:solidFill>
                  <a:schemeClr val="tx1"/>
                </a:solidFill>
              </a:rPr>
              <a:t>тьютор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6116" y="3039343"/>
            <a:ext cx="936104" cy="5040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chemeClr val="tx1"/>
                </a:solidFill>
              </a:rPr>
              <a:t>2. Учитель- </a:t>
            </a:r>
            <a:r>
              <a:rPr lang="ru-RU" sz="1000" dirty="0" err="1">
                <a:solidFill>
                  <a:schemeClr val="tx1"/>
                </a:solidFill>
              </a:rPr>
              <a:t>специали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 err="1">
                <a:solidFill>
                  <a:schemeClr val="tx1"/>
                </a:solidFill>
              </a:rPr>
              <a:t>тет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589100">
            <a:off x="5188328" y="3955318"/>
            <a:ext cx="783571" cy="5328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chemeClr val="tx1"/>
                </a:solidFill>
              </a:rPr>
              <a:t>1. Учитель-профессионал</a:t>
            </a:r>
          </a:p>
        </p:txBody>
      </p:sp>
      <p:sp>
        <p:nvSpPr>
          <p:cNvPr id="8" name="Прямоугольник 7"/>
          <p:cNvSpPr/>
          <p:nvPr/>
        </p:nvSpPr>
        <p:spPr>
          <a:xfrm rot="18681085">
            <a:off x="3092273" y="4063410"/>
            <a:ext cx="852057" cy="5675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chemeClr val="tx1"/>
                </a:solidFill>
              </a:rPr>
              <a:t>6. Учитель- </a:t>
            </a:r>
            <a:r>
              <a:rPr lang="ru-RU" sz="1000" dirty="0" err="1">
                <a:solidFill>
                  <a:schemeClr val="tx1"/>
                </a:solidFill>
              </a:rPr>
              <a:t>валеолог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91780" y="3039343"/>
            <a:ext cx="936104" cy="5040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chemeClr val="tx1"/>
                </a:solidFill>
              </a:rPr>
              <a:t>7. Учитель- </a:t>
            </a:r>
            <a:r>
              <a:rPr lang="ru-RU" sz="1000" dirty="0" err="1">
                <a:solidFill>
                  <a:schemeClr val="tx1"/>
                </a:solidFill>
              </a:rPr>
              <a:t>исследова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 err="1">
                <a:solidFill>
                  <a:schemeClr val="tx1"/>
                </a:solidFill>
              </a:rPr>
              <a:t>тель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256574">
            <a:off x="2920747" y="1972375"/>
            <a:ext cx="920113" cy="4964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chemeClr val="tx1"/>
                </a:solidFill>
              </a:rPr>
              <a:t>8. Учитель - модератор</a:t>
            </a: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7439312">
            <a:off x="1570231" y="2724746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3922777">
            <a:off x="1612986" y="3505229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pic>
        <p:nvPicPr>
          <p:cNvPr id="13" name="Picture 2" descr="C:\Users\111\Desktop\imag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2276872"/>
            <a:ext cx="576064" cy="666649"/>
          </a:xfrm>
          <a:prstGeom prst="rect">
            <a:avLst/>
          </a:prstGeom>
          <a:noFill/>
        </p:spPr>
      </p:pic>
      <p:pic>
        <p:nvPicPr>
          <p:cNvPr id="14" name="Picture 3" descr="C:\Users\111\Desktop\Лучший педагог- наставник\depositphotos_47577471-Teacher-at-blackboard-in-the-classroom-with-childre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720080" cy="720080"/>
          </a:xfrm>
          <a:prstGeom prst="rect">
            <a:avLst/>
          </a:prstGeom>
          <a:noFill/>
        </p:spPr>
      </p:pic>
      <p:pic>
        <p:nvPicPr>
          <p:cNvPr id="15" name="Picture 4" descr="C:\Users\111\Desktop\3ad67d6046b2b0d65418fee7817f569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755284">
            <a:off x="5828914" y="4446180"/>
            <a:ext cx="716495" cy="501454"/>
          </a:xfrm>
          <a:prstGeom prst="rect">
            <a:avLst/>
          </a:prstGeom>
          <a:noFill/>
        </p:spPr>
      </p:pic>
      <p:pic>
        <p:nvPicPr>
          <p:cNvPr id="16" name="Picture 5" descr="C:\Users\111\Desktop\tutoring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7964" y="5127575"/>
            <a:ext cx="745287" cy="576064"/>
          </a:xfrm>
          <a:prstGeom prst="rect">
            <a:avLst/>
          </a:prstGeom>
          <a:noFill/>
        </p:spPr>
      </p:pic>
      <p:pic>
        <p:nvPicPr>
          <p:cNvPr id="17" name="Picture 6" descr="C:\Users\111\Desktop\Лучший педагог- наставник\фотки\i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75666">
            <a:off x="2606834" y="4535621"/>
            <a:ext cx="795684" cy="509939"/>
          </a:xfrm>
          <a:prstGeom prst="rect">
            <a:avLst/>
          </a:prstGeom>
          <a:noFill/>
        </p:spPr>
      </p:pic>
      <p:pic>
        <p:nvPicPr>
          <p:cNvPr id="18" name="Picture 7" descr="C:\Users\111\Desktop\Лучший педагог- наставник\фотки\магистр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89477">
            <a:off x="2067182" y="3000590"/>
            <a:ext cx="504056" cy="733172"/>
          </a:xfrm>
          <a:prstGeom prst="rect">
            <a:avLst/>
          </a:prstGeom>
          <a:noFill/>
        </p:spPr>
      </p:pic>
      <p:pic>
        <p:nvPicPr>
          <p:cNvPr id="19" name="Picture 6" descr="C:\Users\111\Desktop\родители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5956" y="735087"/>
            <a:ext cx="792088" cy="525734"/>
          </a:xfrm>
          <a:prstGeom prst="rect">
            <a:avLst/>
          </a:prstGeom>
          <a:noFill/>
        </p:spPr>
      </p:pic>
      <p:pic>
        <p:nvPicPr>
          <p:cNvPr id="20" name="Picture 11" descr="C:\Users\111\Desktop\1355398154_01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352745">
            <a:off x="6079746" y="1590834"/>
            <a:ext cx="754375" cy="476388"/>
          </a:xfrm>
          <a:prstGeom prst="rect">
            <a:avLst/>
          </a:prstGeom>
          <a:noFill/>
        </p:spPr>
      </p:pic>
      <p:pic>
        <p:nvPicPr>
          <p:cNvPr id="21" name="Picture 2" descr="C:\Users\111\Desktop\image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659067">
            <a:off x="2385391" y="1484388"/>
            <a:ext cx="703878" cy="537197"/>
          </a:xfrm>
          <a:prstGeom prst="rect">
            <a:avLst/>
          </a:prstGeom>
          <a:noFill/>
        </p:spPr>
      </p:pic>
      <p:pic>
        <p:nvPicPr>
          <p:cNvPr id="22" name="Picture 3" descr="C:\Users\111\Desktop\kollaj_51200.jpg.1000x297x1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6236" y="2895327"/>
            <a:ext cx="648072" cy="648072"/>
          </a:xfrm>
          <a:prstGeom prst="rect">
            <a:avLst/>
          </a:prstGeom>
          <a:noFill/>
        </p:spPr>
      </p:pic>
      <p:sp>
        <p:nvSpPr>
          <p:cNvPr id="23" name="Равнобедренный треугольник 22"/>
          <p:cNvSpPr/>
          <p:nvPr/>
        </p:nvSpPr>
        <p:spPr>
          <a:xfrm rot="1365711">
            <a:off x="2666411" y="5037174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" name="Равнобедренный треугольник 23"/>
          <p:cNvSpPr/>
          <p:nvPr/>
        </p:nvSpPr>
        <p:spPr>
          <a:xfrm rot="8537815">
            <a:off x="4050514" y="317679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5" name="Равнобедренный треугольник 24"/>
          <p:cNvSpPr/>
          <p:nvPr/>
        </p:nvSpPr>
        <p:spPr>
          <a:xfrm rot="13019117">
            <a:off x="6653455" y="1160060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6" name="Равнобедренный треугольник 25"/>
          <p:cNvSpPr/>
          <p:nvPr/>
        </p:nvSpPr>
        <p:spPr>
          <a:xfrm rot="15185267">
            <a:off x="7361353" y="2837045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7" name="Равнобедренный треугольник 26"/>
          <p:cNvSpPr/>
          <p:nvPr/>
        </p:nvSpPr>
        <p:spPr>
          <a:xfrm rot="16403166">
            <a:off x="6513733" y="4593627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8" name="Равнобедренный треугольник 27"/>
          <p:cNvSpPr/>
          <p:nvPr/>
        </p:nvSpPr>
        <p:spPr>
          <a:xfrm rot="19557003">
            <a:off x="4705147" y="5623696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9" name="Равнобедренный треугольник 28"/>
          <p:cNvSpPr/>
          <p:nvPr/>
        </p:nvSpPr>
        <p:spPr>
          <a:xfrm rot="6286356">
            <a:off x="2053785" y="1438647"/>
            <a:ext cx="369786" cy="460223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19966334">
            <a:off x="6208138" y="4967893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1" name="Равнобедренный треугольник 30"/>
          <p:cNvSpPr/>
          <p:nvPr/>
        </p:nvSpPr>
        <p:spPr>
          <a:xfrm rot="1163696">
            <a:off x="4172062" y="5678110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2" name="Равнобедренный треугольник 31"/>
          <p:cNvSpPr/>
          <p:nvPr/>
        </p:nvSpPr>
        <p:spPr>
          <a:xfrm rot="4328689">
            <a:off x="2259288" y="4631529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3" name="Равнобедренный треугольник 32"/>
          <p:cNvSpPr/>
          <p:nvPr/>
        </p:nvSpPr>
        <p:spPr>
          <a:xfrm rot="17675457">
            <a:off x="7381567" y="3353557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4" name="Равнобедренный треугольник 33"/>
          <p:cNvSpPr/>
          <p:nvPr/>
        </p:nvSpPr>
        <p:spPr>
          <a:xfrm rot="15108241">
            <a:off x="6940393" y="1536189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5" name="Равнобедренный треугольник 34"/>
          <p:cNvSpPr/>
          <p:nvPr/>
        </p:nvSpPr>
        <p:spPr>
          <a:xfrm rot="13041274">
            <a:off x="4685421" y="282499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6" name="Равнобедренный треугольник 35"/>
          <p:cNvSpPr/>
          <p:nvPr/>
        </p:nvSpPr>
        <p:spPr>
          <a:xfrm rot="9750951">
            <a:off x="2366300" y="1066384"/>
            <a:ext cx="360559" cy="471846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7" name="TextBox 56"/>
          <p:cNvSpPr txBox="1"/>
          <p:nvPr/>
        </p:nvSpPr>
        <p:spPr>
          <a:xfrm>
            <a:off x="5220072" y="548680"/>
            <a:ext cx="11521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/>
              <a:t>-организация   форм работы с родителями;</a:t>
            </a:r>
          </a:p>
          <a:p>
            <a:r>
              <a:rPr lang="ru-RU" sz="900" dirty="0"/>
              <a:t>- знание документации</a:t>
            </a:r>
          </a:p>
        </p:txBody>
      </p:sp>
      <p:sp>
        <p:nvSpPr>
          <p:cNvPr id="38" name="TextBox 58"/>
          <p:cNvSpPr txBox="1"/>
          <p:nvPr/>
        </p:nvSpPr>
        <p:spPr>
          <a:xfrm>
            <a:off x="3095836" y="231031"/>
            <a:ext cx="8640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  проведение КТД;</a:t>
            </a:r>
          </a:p>
          <a:p>
            <a:pPr>
              <a:buFontTx/>
              <a:buChar char="-"/>
            </a:pPr>
            <a:r>
              <a:rPr lang="ru-RU" sz="900" dirty="0" err="1"/>
              <a:t>доброжела</a:t>
            </a:r>
            <a:endParaRPr lang="ru-RU" sz="900" dirty="0"/>
          </a:p>
          <a:p>
            <a:pPr>
              <a:buFontTx/>
              <a:buChar char="-"/>
            </a:pPr>
            <a:r>
              <a:rPr lang="ru-RU" sz="900" dirty="0"/>
              <a:t>тельный фон работы</a:t>
            </a:r>
          </a:p>
        </p:txBody>
      </p:sp>
      <p:sp>
        <p:nvSpPr>
          <p:cNvPr id="39" name="TextBox 59"/>
          <p:cNvSpPr txBox="1"/>
          <p:nvPr/>
        </p:nvSpPr>
        <p:spPr>
          <a:xfrm>
            <a:off x="6552220" y="591071"/>
            <a:ext cx="10801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/>
              <a:t>-составление плана «Пятиминуток»</a:t>
            </a:r>
          </a:p>
        </p:txBody>
      </p:sp>
      <p:sp>
        <p:nvSpPr>
          <p:cNvPr id="40" name="TextBox 60"/>
          <p:cNvSpPr txBox="1"/>
          <p:nvPr/>
        </p:nvSpPr>
        <p:spPr>
          <a:xfrm>
            <a:off x="7416316" y="1311151"/>
            <a:ext cx="13681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Знание Концепции ДНРВ;</a:t>
            </a:r>
          </a:p>
          <a:p>
            <a:pPr>
              <a:buFontTx/>
              <a:buChar char="-"/>
            </a:pPr>
            <a:r>
              <a:rPr lang="ru-RU" sz="900" dirty="0"/>
              <a:t>участие в семинарах;</a:t>
            </a:r>
          </a:p>
          <a:p>
            <a:pPr>
              <a:buFontTx/>
              <a:buChar char="-"/>
            </a:pPr>
            <a:r>
              <a:rPr lang="ru-RU" sz="900" dirty="0"/>
              <a:t>- методы и приёмы работы по ДНРВ</a:t>
            </a:r>
          </a:p>
        </p:txBody>
      </p:sp>
      <p:sp>
        <p:nvSpPr>
          <p:cNvPr id="41" name="TextBox 61"/>
          <p:cNvSpPr txBox="1"/>
          <p:nvPr/>
        </p:nvSpPr>
        <p:spPr>
          <a:xfrm>
            <a:off x="7776356" y="2535288"/>
            <a:ext cx="10801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/>
              <a:t>- организация методов на уроке и приёмов</a:t>
            </a:r>
          </a:p>
        </p:txBody>
      </p:sp>
      <p:sp>
        <p:nvSpPr>
          <p:cNvPr id="42" name="TextBox 62"/>
          <p:cNvSpPr txBox="1"/>
          <p:nvPr/>
        </p:nvSpPr>
        <p:spPr>
          <a:xfrm>
            <a:off x="7848364" y="3471391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 ФГОС;</a:t>
            </a:r>
          </a:p>
          <a:p>
            <a:pPr>
              <a:buFontTx/>
              <a:buChar char="-"/>
            </a:pPr>
            <a:r>
              <a:rPr lang="ru-RU" sz="900" dirty="0"/>
              <a:t>- работа над  УУД;</a:t>
            </a:r>
          </a:p>
          <a:p>
            <a:pPr>
              <a:buFontTx/>
              <a:buChar char="-"/>
            </a:pPr>
            <a:r>
              <a:rPr lang="ru-RU" sz="900" dirty="0"/>
              <a:t>система оценки достижений;</a:t>
            </a:r>
          </a:p>
          <a:p>
            <a:pPr>
              <a:buFontTx/>
              <a:buChar char="-"/>
            </a:pPr>
            <a:r>
              <a:rPr lang="ru-RU" sz="900" dirty="0"/>
              <a:t>- рефлексия</a:t>
            </a:r>
          </a:p>
        </p:txBody>
      </p:sp>
      <p:sp>
        <p:nvSpPr>
          <p:cNvPr id="43" name="TextBox 63"/>
          <p:cNvSpPr txBox="1"/>
          <p:nvPr/>
        </p:nvSpPr>
        <p:spPr>
          <a:xfrm>
            <a:off x="7272300" y="4767535"/>
            <a:ext cx="108012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выбор темы самообразования;</a:t>
            </a:r>
          </a:p>
          <a:p>
            <a:pPr>
              <a:buFontTx/>
              <a:buChar char="-"/>
            </a:pPr>
            <a:r>
              <a:rPr lang="ru-RU" sz="900" dirty="0"/>
              <a:t>- ИКТ- компетентность</a:t>
            </a:r>
          </a:p>
          <a:p>
            <a:endParaRPr lang="ru-RU" sz="900" dirty="0"/>
          </a:p>
        </p:txBody>
      </p:sp>
      <p:sp>
        <p:nvSpPr>
          <p:cNvPr id="44" name="TextBox 64"/>
          <p:cNvSpPr txBox="1"/>
          <p:nvPr/>
        </p:nvSpPr>
        <p:spPr>
          <a:xfrm>
            <a:off x="6264188" y="5487615"/>
            <a:ext cx="12961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формы работы с МКК (компьютерным классом);</a:t>
            </a:r>
          </a:p>
          <a:p>
            <a:pPr>
              <a:buFontTx/>
              <a:buChar char="-"/>
            </a:pPr>
            <a:r>
              <a:rPr lang="ru-RU" sz="900" dirty="0"/>
              <a:t>- конкурсы проф. Мастерства, </a:t>
            </a:r>
            <a:r>
              <a:rPr lang="ru-RU" sz="900" dirty="0" err="1"/>
              <a:t>вебинары</a:t>
            </a:r>
            <a:r>
              <a:rPr lang="ru-RU" sz="900" dirty="0"/>
              <a:t> и конференции</a:t>
            </a:r>
          </a:p>
          <a:p>
            <a:endParaRPr lang="ru-RU" sz="900" dirty="0"/>
          </a:p>
        </p:txBody>
      </p:sp>
      <p:sp>
        <p:nvSpPr>
          <p:cNvPr id="45" name="TextBox 65"/>
          <p:cNvSpPr txBox="1"/>
          <p:nvPr/>
        </p:nvSpPr>
        <p:spPr>
          <a:xfrm>
            <a:off x="3383868" y="5271591"/>
            <a:ext cx="1008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работа с одарёнными детьми;</a:t>
            </a:r>
          </a:p>
          <a:p>
            <a:pPr>
              <a:buFontTx/>
              <a:buChar char="-"/>
            </a:pPr>
            <a:r>
              <a:rPr lang="ru-RU" sz="900" dirty="0"/>
              <a:t>-владение приёмами сопровождения;</a:t>
            </a:r>
          </a:p>
          <a:p>
            <a:pPr>
              <a:buFontTx/>
              <a:buChar char="-"/>
            </a:pPr>
            <a:r>
              <a:rPr lang="ru-RU" sz="900" dirty="0"/>
              <a:t>- проектная деятельность</a:t>
            </a:r>
          </a:p>
        </p:txBody>
      </p:sp>
      <p:sp>
        <p:nvSpPr>
          <p:cNvPr id="46" name="TextBox 66"/>
          <p:cNvSpPr txBox="1"/>
          <p:nvPr/>
        </p:nvSpPr>
        <p:spPr>
          <a:xfrm>
            <a:off x="5112060" y="5703639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творческий потенциал;</a:t>
            </a:r>
          </a:p>
          <a:p>
            <a:r>
              <a:rPr lang="ru-RU" sz="900" dirty="0"/>
              <a:t>-исследовательские навыки</a:t>
            </a:r>
          </a:p>
          <a:p>
            <a:pPr>
              <a:buFontTx/>
              <a:buChar char="-"/>
            </a:pPr>
            <a:endParaRPr lang="ru-RU" sz="900" dirty="0"/>
          </a:p>
        </p:txBody>
      </p:sp>
      <p:sp>
        <p:nvSpPr>
          <p:cNvPr id="47" name="TextBox 67"/>
          <p:cNvSpPr txBox="1"/>
          <p:nvPr/>
        </p:nvSpPr>
        <p:spPr>
          <a:xfrm>
            <a:off x="2087724" y="555962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/>
              <a:t>- поиск информации и актуальных форм работы по ЗОЖ</a:t>
            </a:r>
          </a:p>
        </p:txBody>
      </p:sp>
      <p:sp>
        <p:nvSpPr>
          <p:cNvPr id="48" name="TextBox 68"/>
          <p:cNvSpPr txBox="1"/>
          <p:nvPr/>
        </p:nvSpPr>
        <p:spPr>
          <a:xfrm>
            <a:off x="431540" y="4623520"/>
            <a:ext cx="187220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знание программы формирования экологической культуры, здорового и безопасного образа жизни;</a:t>
            </a:r>
          </a:p>
          <a:p>
            <a:pPr>
              <a:buFontTx/>
              <a:buChar char="-"/>
            </a:pPr>
            <a:r>
              <a:rPr lang="ru-RU" sz="900" dirty="0"/>
              <a:t>- применение  методов и приёмов  по </a:t>
            </a:r>
            <a:r>
              <a:rPr lang="ru-RU" sz="900" dirty="0" err="1"/>
              <a:t>здоровьесбережению</a:t>
            </a:r>
            <a:r>
              <a:rPr lang="ru-RU" sz="900" dirty="0"/>
              <a:t> на уроках</a:t>
            </a:r>
          </a:p>
        </p:txBody>
      </p:sp>
      <p:sp>
        <p:nvSpPr>
          <p:cNvPr id="49" name="TextBox 69"/>
          <p:cNvSpPr txBox="1"/>
          <p:nvPr/>
        </p:nvSpPr>
        <p:spPr>
          <a:xfrm>
            <a:off x="215516" y="3831431"/>
            <a:ext cx="12961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/>
              <a:t>- исследовательская деятельность в теме самообразования</a:t>
            </a:r>
          </a:p>
        </p:txBody>
      </p:sp>
      <p:sp>
        <p:nvSpPr>
          <p:cNvPr id="50" name="TextBox 71"/>
          <p:cNvSpPr txBox="1"/>
          <p:nvPr/>
        </p:nvSpPr>
        <p:spPr>
          <a:xfrm>
            <a:off x="287524" y="2607295"/>
            <a:ext cx="13681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знание  и применение форм презентации продуктов исследования;</a:t>
            </a:r>
          </a:p>
          <a:p>
            <a:pPr>
              <a:buFontTx/>
              <a:buChar char="-"/>
            </a:pPr>
            <a:endParaRPr lang="ru-RU" sz="900" dirty="0"/>
          </a:p>
        </p:txBody>
      </p:sp>
      <p:sp>
        <p:nvSpPr>
          <p:cNvPr id="51" name="TextBox 72"/>
          <p:cNvSpPr txBox="1"/>
          <p:nvPr/>
        </p:nvSpPr>
        <p:spPr>
          <a:xfrm>
            <a:off x="863588" y="447055"/>
            <a:ext cx="17281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900" dirty="0"/>
              <a:t>знание концепции системно- деятельностного подхода;</a:t>
            </a:r>
          </a:p>
          <a:p>
            <a:pPr>
              <a:buFontTx/>
              <a:buChar char="-"/>
            </a:pPr>
            <a:r>
              <a:rPr lang="ru-RU" sz="900" dirty="0"/>
              <a:t>отсутствие дисциплины;</a:t>
            </a:r>
          </a:p>
          <a:p>
            <a:pPr>
              <a:buFontTx/>
              <a:buChar char="-"/>
            </a:pPr>
            <a:r>
              <a:rPr lang="ru-RU" sz="900" dirty="0"/>
              <a:t> отсутствие владения техниками  групповой работы</a:t>
            </a:r>
          </a:p>
        </p:txBody>
      </p:sp>
      <p:sp>
        <p:nvSpPr>
          <p:cNvPr id="52" name="TextBox 74"/>
          <p:cNvSpPr txBox="1"/>
          <p:nvPr/>
        </p:nvSpPr>
        <p:spPr>
          <a:xfrm>
            <a:off x="503548" y="1527175"/>
            <a:ext cx="12961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/>
              <a:t>-формирование мотивации к учебной деятельности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9552" y="0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Интеллект-карта  «Сильные и слабые стороны молодого специалиста»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Маршрут «Путь к мастерству»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355600" algn="just">
              <a:buNone/>
            </a:pPr>
            <a:r>
              <a:rPr lang="ru-RU" b="1" dirty="0">
                <a:solidFill>
                  <a:srgbClr val="0070C0"/>
                </a:solidFill>
              </a:rPr>
              <a:t>Задачи: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обеспечить  овладение знаниями, умениями и компетенциями, которые предъявляются к современному образованию в требованиях    профессионального стандарта «Педагога»,  федеральных государственных образовательных стандартов общего образования;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обучение применению современных образовательных технологий, включая информационные, а также цифровые образовательные ресурсы.</a:t>
            </a:r>
          </a:p>
          <a:p>
            <a:pPr indent="355600" algn="just">
              <a:buNone/>
            </a:pPr>
            <a:endParaRPr lang="ru-RU" dirty="0">
              <a:solidFill>
                <a:srgbClr val="0070C0"/>
              </a:solidFill>
            </a:endParaRPr>
          </a:p>
          <a:p>
            <a:endParaRPr lang="ru-RU" b="1" i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50"/>
                </a:solidFill>
              </a:rPr>
              <a:t>Школа молодого специалиста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        </a:t>
            </a:r>
            <a:r>
              <a:rPr lang="ru-RU" b="1" dirty="0">
                <a:solidFill>
                  <a:srgbClr val="0070C0"/>
                </a:solidFill>
              </a:rPr>
              <a:t>Структура занятий:</a:t>
            </a:r>
          </a:p>
          <a:p>
            <a:pPr algn="just">
              <a:buNone/>
            </a:pPr>
            <a:r>
              <a:rPr lang="ru-RU" dirty="0"/>
              <a:t>1)     постановка  цели, задач  </a:t>
            </a:r>
          </a:p>
          <a:p>
            <a:pPr algn="just">
              <a:buNone/>
            </a:pPr>
            <a:r>
              <a:rPr lang="ru-RU" dirty="0"/>
              <a:t>2) выявление  ожидания (записи на </a:t>
            </a:r>
            <a:r>
              <a:rPr lang="ru-RU" dirty="0" err="1"/>
              <a:t>стикерах</a:t>
            </a:r>
            <a:r>
              <a:rPr lang="ru-RU" dirty="0"/>
              <a:t>, таблица «Знаем – хотим узнать – узнали») </a:t>
            </a:r>
          </a:p>
          <a:p>
            <a:pPr algn="just">
              <a:buNone/>
            </a:pPr>
            <a:r>
              <a:rPr lang="ru-RU" dirty="0"/>
              <a:t>3) актуализация проблемы,  формирование мотивации</a:t>
            </a:r>
          </a:p>
          <a:p>
            <a:pPr algn="just">
              <a:buNone/>
            </a:pPr>
            <a:r>
              <a:rPr lang="ru-RU" dirty="0"/>
              <a:t>4)  информационный блок – логически завершенные части работы с источниками информации, наглядные материалы, дискуссии, ролевые игры, активные методы </a:t>
            </a:r>
          </a:p>
          <a:p>
            <a:pPr algn="just">
              <a:buNone/>
            </a:pPr>
            <a:r>
              <a:rPr lang="ru-RU" dirty="0"/>
              <a:t>5) приобретение практических навыков – самостоятельная работа в режиме </a:t>
            </a:r>
            <a:r>
              <a:rPr lang="ru-RU" dirty="0" err="1"/>
              <a:t>интерактива</a:t>
            </a:r>
            <a:endParaRPr lang="ru-RU" dirty="0"/>
          </a:p>
          <a:p>
            <a:pPr algn="just">
              <a:buNone/>
            </a:pPr>
            <a:r>
              <a:rPr lang="ru-RU" dirty="0"/>
              <a:t> 6) рефлексия,  ожидание, оценка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Елена\Desktop\НАСТАВНИК готово\Неведрова  работа в парах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424847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71592" y="692696"/>
            <a:ext cx="367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Тема: «Современные  образовательные технологии». Технология продуктивного чтения.</a:t>
            </a:r>
          </a:p>
          <a:p>
            <a:r>
              <a:rPr lang="ru-RU" dirty="0"/>
              <a:t>Учимся «читать с остановками»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5373216"/>
            <a:ext cx="2915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Тема: «Рефлексия  на учебном занятии».</a:t>
            </a:r>
          </a:p>
          <a:p>
            <a:pPr algn="r"/>
            <a:r>
              <a:rPr lang="ru-RU" dirty="0"/>
              <a:t>Знакомимся с методом «Шесть шляп»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5696" y="0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Занятия в  школе молодого специалиста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4104456" cy="319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32656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Открытые занятия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 </a:t>
            </a:r>
          </a:p>
          <a:p>
            <a:pPr algn="ctr"/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D:\ФОТО\ГИМНАЗИЯ\семинар 28 апреля ШМС\хорошие фотки\DSC0631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3850438" cy="25545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4509120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Молодой специалист </a:t>
            </a:r>
            <a:r>
              <a:rPr lang="ru-RU" sz="1200" dirty="0" err="1"/>
              <a:t>Швыдкова</a:t>
            </a:r>
            <a:r>
              <a:rPr lang="ru-RU" sz="1200" dirty="0"/>
              <a:t> А.С. проводит внеурочное занятие  клуба «Умники и умницы».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Индивидуальный методический маршрут: «Развитие интеллектуальных способностей учащихся»</a:t>
            </a:r>
          </a:p>
          <a:p>
            <a:endParaRPr lang="ru-RU" sz="1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492896"/>
            <a:ext cx="379904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580112" y="5085184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Молодой специалист </a:t>
            </a:r>
            <a:r>
              <a:rPr lang="ru-RU" sz="1200" dirty="0" err="1"/>
              <a:t>Абрамичева</a:t>
            </a:r>
            <a:r>
              <a:rPr lang="ru-RU" sz="1200" dirty="0"/>
              <a:t> О.С. проводит урок математики.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Индивидуальный методический маршрут: «Использование в образовательном процессе возможностей мобильного компьютерного класса»</a:t>
            </a:r>
          </a:p>
          <a:p>
            <a:endParaRPr lang="ru-RU" sz="1200" dirty="0"/>
          </a:p>
          <a:p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1052736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/>
              <a:t>В рамках семинара молодые специалисты представляют практический опыт работы по теме индивидуального методического маршрута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:\НАСТАВНИК\фото молодого специалиста\DSC04621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712879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19672" y="5661248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Посещение учебного занятия  опытного педагога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с </a:t>
            </a:r>
            <a:r>
              <a:rPr lang="ru-RU" b="1" dirty="0" err="1">
                <a:solidFill>
                  <a:srgbClr val="0070C0"/>
                </a:solidFill>
              </a:rPr>
              <a:t>тьютором</a:t>
            </a:r>
            <a:r>
              <a:rPr lang="ru-RU" b="1" dirty="0">
                <a:solidFill>
                  <a:srgbClr val="0070C0"/>
                </a:solidFill>
              </a:rPr>
              <a:t>, анализ урока. </a:t>
            </a:r>
          </a:p>
          <a:p>
            <a:pPr algn="ctr"/>
            <a:r>
              <a:rPr lang="ru-RU" dirty="0"/>
              <a:t>Урок русского языка, 3 класс.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0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Занятие  в  школе молодого специалиста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:\НАСТАВНИК\фото молодого специалиста\DSC04779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2924944"/>
            <a:ext cx="475252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5517232"/>
            <a:ext cx="7560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Подготовка к гимназическому этапу областного конкурса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«</a:t>
            </a:r>
            <a:r>
              <a:rPr lang="ru-RU" b="1" dirty="0" err="1">
                <a:solidFill>
                  <a:srgbClr val="0070C0"/>
                </a:solidFill>
              </a:rPr>
              <a:t>ИТ-педагог</a:t>
            </a:r>
            <a:r>
              <a:rPr lang="ru-RU" b="1" dirty="0">
                <a:solidFill>
                  <a:srgbClr val="0070C0"/>
                </a:solidFill>
              </a:rPr>
              <a:t> Кузбасса </a:t>
            </a:r>
            <a:r>
              <a:rPr lang="en-US" b="1" dirty="0">
                <a:solidFill>
                  <a:srgbClr val="0070C0"/>
                </a:solidFill>
              </a:rPr>
              <a:t>XXI </a:t>
            </a:r>
            <a:r>
              <a:rPr lang="ru-RU" b="1" dirty="0">
                <a:solidFill>
                  <a:srgbClr val="0070C0"/>
                </a:solidFill>
              </a:rPr>
              <a:t> века». </a:t>
            </a:r>
          </a:p>
          <a:p>
            <a:pPr algn="ctr"/>
            <a:r>
              <a:rPr lang="ru-RU" dirty="0"/>
              <a:t>Знакомимся с требованиями  к выполнению электронного продукта</a:t>
            </a:r>
          </a:p>
          <a:p>
            <a:pPr algn="ctr"/>
            <a:r>
              <a:rPr lang="ru-RU" dirty="0"/>
              <a:t>Сопровождает  учитель информатики</a:t>
            </a:r>
          </a:p>
          <a:p>
            <a:pPr algn="ctr"/>
            <a:endParaRPr lang="ru-RU" dirty="0"/>
          </a:p>
        </p:txBody>
      </p:sp>
      <p:pic>
        <p:nvPicPr>
          <p:cNvPr id="5" name="Picture 4" descr="C:\Users\Елена\Downloads\работа над заданием  сетевого  проекта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4032448" cy="26420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15616" y="26064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«Восхождение»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Презентация опыта молодого специалиста под руководством наставника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345638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0019" y="3429000"/>
            <a:ext cx="3688453" cy="276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454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:\ПОРТФОЛИО\карпухина 2.jpe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0800000">
            <a:off x="2467474" y="1542059"/>
            <a:ext cx="1656184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746" name="AutoShape 2" descr="https://apf.mail.ru/cgi-bin/readmsg?id=14618470630000000493;0;1&amp;af_preview=1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https://apf.mail.ru/cgi-bin/readmsg?id=14618470630000000493;0;1&amp;af_preview=1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15808" y="1124744"/>
            <a:ext cx="1584176" cy="2274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57314" y="3933057"/>
            <a:ext cx="1872208" cy="2644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277633" y="1542059"/>
            <a:ext cx="1601234" cy="213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9512" y="548680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Результативное участие молодых специалистов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в конкурсах профессионального мастерства</a:t>
            </a:r>
          </a:p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277633" y="3933057"/>
            <a:ext cx="1656184" cy="229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:\волна 2016\порфолио\IMG_20020101_0006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3065" y="4153687"/>
            <a:ext cx="1872208" cy="2304256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</p:pic>
      <p:pic>
        <p:nvPicPr>
          <p:cNvPr id="14" name="Рисунок 13" descr="H:\волна 2016\порфолио\IMG_20020101_0007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6003" y="2420888"/>
            <a:ext cx="1800200" cy="2380506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7944" y="1628800"/>
            <a:ext cx="2664296" cy="453650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Маршрут  «Точка роста»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412776"/>
            <a:ext cx="8172400" cy="4800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b="1" dirty="0">
                <a:solidFill>
                  <a:srgbClr val="0070C0"/>
                </a:solidFill>
              </a:rPr>
              <a:t>Отчет молодых специалистов о личных   достижениях</a:t>
            </a:r>
          </a:p>
        </p:txBody>
      </p:sp>
      <p:pic>
        <p:nvPicPr>
          <p:cNvPr id="2052" name="Picture 4" descr="конкурс профессионального мастерства молодых педагогов «Я теперь учитель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789039"/>
            <a:ext cx="2448272" cy="2524781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017" y="1744680"/>
            <a:ext cx="2542703" cy="31113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6594" y="1702552"/>
            <a:ext cx="2627230" cy="31955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11\Desktop\P_20160605_220057_LL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230425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C:\Users\111\Desktop\P_20160605_220221_LL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2780928"/>
            <a:ext cx="5112568" cy="3816424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35088" y="188640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Оформление и представление результатов деятельности освоения индивидуального методического маршрута</a:t>
            </a:r>
          </a:p>
          <a:p>
            <a:pPr algn="ctr"/>
            <a:r>
              <a:rPr lang="ru-RU" dirty="0" err="1"/>
              <a:t>Лэпбук</a:t>
            </a:r>
            <a:r>
              <a:rPr lang="ru-RU" dirty="0"/>
              <a:t>  «Восемь шагов к успеху» (молодой специалист Беляева Л.С.)</a:t>
            </a:r>
          </a:p>
          <a:p>
            <a:pPr algn="ctr"/>
            <a:r>
              <a:rPr lang="ru-RU" dirty="0"/>
              <a:t>Наставник при подготовке </a:t>
            </a:r>
            <a:r>
              <a:rPr lang="ru-RU" dirty="0" err="1"/>
              <a:t>лэпбука</a:t>
            </a:r>
            <a:r>
              <a:rPr lang="ru-RU" dirty="0"/>
              <a:t>:</a:t>
            </a:r>
          </a:p>
          <a:p>
            <a:pPr algn="ctr"/>
            <a:r>
              <a:rPr lang="ru-RU" dirty="0"/>
              <a:t>Мельникова И.П., учитель начальных классов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Результаты реализации проекта 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/>
              <a:t>- </a:t>
            </a:r>
            <a:r>
              <a:rPr lang="ru-RU" sz="4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обеспечена сохранность контингента молодых специалистов, 100%</a:t>
            </a:r>
          </a:p>
          <a:p>
            <a:pPr indent="361950" algn="just">
              <a:buFontTx/>
              <a:buChar char="-"/>
            </a:pPr>
            <a:r>
              <a:rPr lang="ru-RU" sz="4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100% молодых специалистов  вовлечены  в инновационную деятельность </a:t>
            </a:r>
          </a:p>
          <a:p>
            <a:pPr indent="361950" algn="just">
              <a:buFontTx/>
              <a:buChar char="-"/>
            </a:pPr>
            <a:r>
              <a:rPr lang="ru-RU" sz="4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6 из 13 молодых специалистов – победители и призеры всероссийского, областных и муниципальных конкурсов педагогического мастерства</a:t>
            </a:r>
          </a:p>
          <a:p>
            <a:pPr indent="361950" algn="just">
              <a:buFontTx/>
              <a:buChar char="-"/>
            </a:pPr>
            <a:r>
              <a:rPr lang="ru-RU" sz="4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100% молодых специалистов по итогам первого года работы присваивается первая квалификационная категория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98080" cy="243998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          http://gimnazia12.ru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2996952"/>
            <a:ext cx="7498080" cy="324802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900" b="1" dirty="0">
                <a:solidFill>
                  <a:srgbClr val="6600FF"/>
                </a:solidFill>
              </a:rPr>
              <a:t>Приглашаем к сотрудничеству!</a:t>
            </a:r>
          </a:p>
          <a:p>
            <a:pPr algn="ctr">
              <a:buNone/>
            </a:pPr>
            <a:r>
              <a:rPr lang="ru-RU" sz="3900" b="1" dirty="0">
                <a:solidFill>
                  <a:srgbClr val="6600FF"/>
                </a:solidFill>
              </a:rPr>
              <a:t>город Ленинск-Кузнецкий </a:t>
            </a:r>
          </a:p>
          <a:p>
            <a:pPr algn="ctr">
              <a:buNone/>
            </a:pPr>
            <a:r>
              <a:rPr lang="ru-RU" sz="3900" b="1" dirty="0">
                <a:solidFill>
                  <a:srgbClr val="6600FF"/>
                </a:solidFill>
              </a:rPr>
              <a:t>Кемеровской области</a:t>
            </a:r>
          </a:p>
          <a:p>
            <a:pPr algn="ctr">
              <a:buNone/>
            </a:pPr>
            <a:r>
              <a:rPr lang="ru-RU" sz="3900" b="1" dirty="0">
                <a:solidFill>
                  <a:srgbClr val="6600FF"/>
                </a:solidFill>
              </a:rPr>
              <a:t>МБОУ «Гимназия №12»</a:t>
            </a:r>
          </a:p>
          <a:p>
            <a:pPr algn="ctr">
              <a:buNone/>
            </a:pPr>
            <a:r>
              <a:rPr lang="en-US" sz="3900" b="1" dirty="0">
                <a:solidFill>
                  <a:srgbClr val="6600FF"/>
                </a:solidFill>
              </a:rPr>
              <a:t>12gimnaziya @inbox.ru </a:t>
            </a:r>
            <a:endParaRPr lang="ru-RU" sz="3900" b="1" dirty="0">
              <a:solidFill>
                <a:srgbClr val="6600FF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gerb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8694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1056</Words>
  <Application>Microsoft Office PowerPoint</Application>
  <PresentationFormat>Экран (4:3)</PresentationFormat>
  <Paragraphs>255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 Вербовая И.Н, зам. директора по УВР, Почетный работник общего образования РФ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Маршрут «Шаги  к успеху» </vt:lpstr>
      <vt:lpstr>Презентация PowerPoint</vt:lpstr>
      <vt:lpstr>Маршрут «Путь к мастерству»</vt:lpstr>
      <vt:lpstr>Школа молодого специалиста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опыта молодого специалиста под руководством наставника </vt:lpstr>
      <vt:lpstr>Презентация PowerPoint</vt:lpstr>
      <vt:lpstr>Маршрут  «Точка роста»</vt:lpstr>
      <vt:lpstr>Презентация PowerPoint</vt:lpstr>
      <vt:lpstr>Результаты реализации проекта : </vt:lpstr>
      <vt:lpstr>          http://gimnazia12.ru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finderX</cp:lastModifiedBy>
  <cp:revision>73</cp:revision>
  <dcterms:created xsi:type="dcterms:W3CDTF">2018-02-04T09:43:46Z</dcterms:created>
  <dcterms:modified xsi:type="dcterms:W3CDTF">2023-02-17T07:09:08Z</dcterms:modified>
</cp:coreProperties>
</file>