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71" r:id="rId11"/>
    <p:sldId id="272" r:id="rId12"/>
    <p:sldId id="273" r:id="rId13"/>
    <p:sldId id="268" r:id="rId14"/>
    <p:sldId id="274" r:id="rId15"/>
    <p:sldId id="269" r:id="rId16"/>
    <p:sldId id="275" r:id="rId17"/>
    <p:sldId id="263" r:id="rId18"/>
    <p:sldId id="276" r:id="rId19"/>
    <p:sldId id="278" r:id="rId20"/>
    <p:sldId id="279" r:id="rId21"/>
    <p:sldId id="26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24" autoAdjust="0"/>
  </p:normalViewPr>
  <p:slideViewPr>
    <p:cSldViewPr snapToGrid="0">
      <p:cViewPr varScale="1">
        <p:scale>
          <a:sx n="81" d="100"/>
          <a:sy n="81" d="100"/>
        </p:scale>
        <p:origin x="120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mailto:School_3_2007@mail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44307" y="1084233"/>
            <a:ext cx="8574622" cy="26161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/>
              <a:t>Оценка результативности внедрения целевой модели наставничества в рамках работы региональной </a:t>
            </a:r>
            <a:r>
              <a:rPr lang="ru-RU" sz="4800" b="1" dirty="0" err="1"/>
              <a:t>стажировочной</a:t>
            </a:r>
            <a:r>
              <a:rPr lang="ru-RU" sz="4800" b="1" dirty="0"/>
              <a:t> площадки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6741" y="4385233"/>
            <a:ext cx="6987645" cy="1921438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Левандовская Е. Л., директор </a:t>
            </a:r>
          </a:p>
          <a:p>
            <a:r>
              <a:rPr lang="ru-RU" sz="2400" b="1" dirty="0"/>
              <a:t>МБОУ «Основная общеобразовательная </a:t>
            </a:r>
          </a:p>
          <a:p>
            <a:r>
              <a:rPr lang="ru-RU" sz="2400" b="1" dirty="0"/>
              <a:t>школа №3»</a:t>
            </a:r>
          </a:p>
          <a:p>
            <a:r>
              <a:rPr lang="ru-RU" sz="2400" b="1" dirty="0"/>
              <a:t>г. Ленинск-Кузнецкий</a:t>
            </a:r>
          </a:p>
        </p:txBody>
      </p:sp>
    </p:spTree>
    <p:extLst>
      <p:ext uri="{BB962C8B-B14F-4D97-AF65-F5344CB8AC3E}">
        <p14:creationId xmlns:p14="http://schemas.microsoft.com/office/powerpoint/2010/main" val="316808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129" y="685801"/>
            <a:ext cx="10265895" cy="936938"/>
          </a:xfrm>
        </p:spPr>
        <p:txBody>
          <a:bodyPr>
            <a:noAutofit/>
          </a:bodyPr>
          <a:lstStyle/>
          <a:p>
            <a:r>
              <a:rPr lang="ru-RU" sz="3200" b="1" dirty="0"/>
              <a:t>1997 год - городская экспериментальная площадка </a:t>
            </a:r>
            <a:br>
              <a:rPr lang="ru-RU" sz="3200" b="1" dirty="0"/>
            </a:br>
            <a:r>
              <a:rPr lang="ru-RU" sz="3200" b="1" dirty="0"/>
              <a:t>«Школа развития совместной деятельности педагогов и детей»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675" y="2214410"/>
            <a:ext cx="10018713" cy="4168461"/>
          </a:xfrm>
        </p:spPr>
        <p:txBody>
          <a:bodyPr anchor="t"/>
          <a:lstStyle/>
          <a:p>
            <a:pPr marL="0" lvl="0" indent="0">
              <a:buNone/>
            </a:pPr>
            <a:r>
              <a:rPr lang="ru-RU" b="1" dirty="0"/>
              <a:t>       </a:t>
            </a:r>
            <a:r>
              <a:rPr lang="ru-RU" sz="2800" b="1" dirty="0"/>
              <a:t>Были изучены:</a:t>
            </a:r>
          </a:p>
          <a:p>
            <a:pPr lvl="0"/>
            <a:r>
              <a:rPr lang="ru-RU" sz="2800" dirty="0"/>
              <a:t>Технология личностно-развивающего диалога.</a:t>
            </a:r>
          </a:p>
          <a:p>
            <a:pPr lvl="0"/>
            <a:r>
              <a:rPr lang="ru-RU" sz="2800" dirty="0"/>
              <a:t>Технология проектной деятельности.</a:t>
            </a:r>
          </a:p>
          <a:p>
            <a:pPr lvl="0"/>
            <a:r>
              <a:rPr lang="ru-RU" sz="2800" dirty="0"/>
              <a:t>Технология развития критического мышления через чтение и письмо (РКМЧП).</a:t>
            </a:r>
          </a:p>
          <a:p>
            <a:pPr lvl="0"/>
            <a:r>
              <a:rPr lang="ru-RU" sz="2800" dirty="0"/>
              <a:t>Технология коллективного способа обучения (КСО).</a:t>
            </a:r>
          </a:p>
          <a:p>
            <a:pPr lvl="0"/>
            <a:r>
              <a:rPr lang="ru-RU" sz="2800" dirty="0"/>
              <a:t>Информационно-коммуникационные технологии.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2544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975196"/>
            <a:ext cx="10018713" cy="821028"/>
          </a:xfrm>
        </p:spPr>
        <p:txBody>
          <a:bodyPr>
            <a:normAutofit/>
          </a:bodyPr>
          <a:lstStyle/>
          <a:p>
            <a:r>
              <a:rPr lang="ru-RU" sz="3200" b="1" dirty="0"/>
              <a:t>Результаты работы: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474259"/>
            <a:ext cx="10018713" cy="3849268"/>
          </a:xfrm>
        </p:spPr>
        <p:txBody>
          <a:bodyPr anchor="t">
            <a:normAutofit/>
          </a:bodyPr>
          <a:lstStyle/>
          <a:p>
            <a:r>
              <a:rPr lang="ru-RU" sz="2800" dirty="0"/>
              <a:t>100% педагогов прошло обучение;</a:t>
            </a:r>
          </a:p>
          <a:p>
            <a:r>
              <a:rPr lang="ru-RU" sz="2800" dirty="0"/>
              <a:t>коллектив оставался стабильным;</a:t>
            </a:r>
          </a:p>
          <a:p>
            <a:r>
              <a:rPr lang="ru-RU" sz="2800" dirty="0"/>
              <a:t>педагоги готовы делиться накопленным опытом;</a:t>
            </a:r>
          </a:p>
          <a:p>
            <a:r>
              <a:rPr lang="ru-RU" sz="2800" dirty="0"/>
              <a:t>молодые педагоги быстро включались в работу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673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534473"/>
            <a:ext cx="10018713" cy="821028"/>
          </a:xfrm>
        </p:spPr>
        <p:txBody>
          <a:bodyPr>
            <a:normAutofit/>
          </a:bodyPr>
          <a:lstStyle/>
          <a:p>
            <a:r>
              <a:rPr lang="ru-RU" sz="3200" b="1" dirty="0"/>
              <a:t>Направления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734671"/>
            <a:ext cx="10018713" cy="4588856"/>
          </a:xfrm>
        </p:spPr>
        <p:txBody>
          <a:bodyPr anchor="t">
            <a:normAutofit/>
          </a:bodyPr>
          <a:lstStyle/>
          <a:p>
            <a:pPr lvl="0"/>
            <a:r>
              <a:rPr lang="ru-RU" sz="2800" b="1" dirty="0"/>
              <a:t>2007 год </a:t>
            </a:r>
            <a:r>
              <a:rPr lang="ru-RU" sz="2800" dirty="0"/>
              <a:t>– городской ресурсный центр </a:t>
            </a:r>
          </a:p>
          <a:p>
            <a:pPr marL="0" lvl="0" indent="0">
              <a:buNone/>
            </a:pPr>
            <a:r>
              <a:rPr lang="ru-RU" sz="2800" dirty="0"/>
              <a:t>«Диалог как средство гуманизации образования»;</a:t>
            </a:r>
          </a:p>
          <a:p>
            <a:pPr lvl="0"/>
            <a:r>
              <a:rPr lang="ru-RU" sz="2800" b="1" dirty="0"/>
              <a:t>2010 год </a:t>
            </a:r>
            <a:r>
              <a:rPr lang="ru-RU" sz="2800" dirty="0"/>
              <a:t>– городской ресурсный центр </a:t>
            </a:r>
          </a:p>
          <a:p>
            <a:pPr marL="0" lvl="0" indent="0">
              <a:buNone/>
            </a:pPr>
            <a:r>
              <a:rPr lang="ru-RU" sz="2800" dirty="0"/>
              <a:t>«Школа образовательных технологий»;</a:t>
            </a:r>
            <a:r>
              <a:rPr lang="ru-RU" sz="2800" i="1" dirty="0"/>
              <a:t> </a:t>
            </a:r>
          </a:p>
          <a:p>
            <a:pPr lvl="0"/>
            <a:r>
              <a:rPr lang="ru-RU" sz="2800" b="1" dirty="0"/>
              <a:t>2016 год </a:t>
            </a:r>
            <a:r>
              <a:rPr lang="ru-RU" sz="2800" dirty="0"/>
              <a:t>– городской ресурсный центр </a:t>
            </a:r>
          </a:p>
          <a:p>
            <a:pPr marL="0" lvl="0" indent="0">
              <a:buNone/>
            </a:pPr>
            <a:r>
              <a:rPr lang="ru-RU" sz="2800" dirty="0"/>
              <a:t>«Школа современных образовательных технологий».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450309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46DEE4E-8602-44DC-9363-BF8DA26D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21" y="0"/>
            <a:ext cx="10018713" cy="821028"/>
          </a:xfrm>
        </p:spPr>
        <p:txBody>
          <a:bodyPr>
            <a:normAutofit/>
          </a:bodyPr>
          <a:lstStyle/>
          <a:p>
            <a:r>
              <a:rPr lang="ru-RU" sz="3200" b="1" dirty="0"/>
              <a:t>Участие в семинарах</a:t>
            </a:r>
          </a:p>
        </p:txBody>
      </p:sp>
      <p:pic>
        <p:nvPicPr>
          <p:cNvPr id="5" name="Рисунок 5" descr="C:\Users\Ирина\Desktop\День науки\фото с семинара\DSC06902.JPG">
            <a:extLst>
              <a:ext uri="{FF2B5EF4-FFF2-40B4-BE49-F238E27FC236}">
                <a16:creationId xmlns:a16="http://schemas.microsoft.com/office/drawing/2014/main" id="{C793AF6E-0722-4D8C-927D-6B8AFF8E9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044" y="600978"/>
            <a:ext cx="3971109" cy="310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C:\Users\Ирина\Desktop\День науки\фото с семинара\IMG_20191024_122611.jpg">
            <a:extLst>
              <a:ext uri="{FF2B5EF4-FFF2-40B4-BE49-F238E27FC236}">
                <a16:creationId xmlns:a16="http://schemas.microsoft.com/office/drawing/2014/main" id="{A6B424B4-224A-4093-A1D1-C12FACFD9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3609" y="620518"/>
            <a:ext cx="4214784" cy="303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4" descr="C:\Users\Ирина\Desktop\День науки\фото с семинара\DSC06899.JPG">
            <a:extLst>
              <a:ext uri="{FF2B5EF4-FFF2-40B4-BE49-F238E27FC236}">
                <a16:creationId xmlns:a16="http://schemas.microsoft.com/office/drawing/2014/main" id="{333A385C-1748-496B-A31D-ED35BDBF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0714" y="3892732"/>
            <a:ext cx="4031628" cy="274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E:\заседание круглого стола\фото семинар\P1030796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8810" y="3892731"/>
            <a:ext cx="4153990" cy="245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984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rmAutofit/>
          </a:bodyPr>
          <a:lstStyle/>
          <a:p>
            <a:r>
              <a:rPr lang="ru-RU" sz="3200" b="1" dirty="0"/>
              <a:t>Темы практико-ориентированных семинаров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223493"/>
            <a:ext cx="10018713" cy="5138670"/>
          </a:xfrm>
        </p:spPr>
        <p:txBody>
          <a:bodyPr anchor="t">
            <a:normAutofit fontScale="92500" lnSpcReduction="20000"/>
          </a:bodyPr>
          <a:lstStyle/>
          <a:p>
            <a:pPr algn="just"/>
            <a:r>
              <a:rPr lang="ru-RU" sz="3000" dirty="0">
                <a:effectLst/>
                <a:ea typeface="Calibri" panose="020F0502020204030204" pitchFamily="34" charset="0"/>
              </a:rPr>
              <a:t>«Школа современных образовательных технологий».</a:t>
            </a:r>
            <a:r>
              <a:rPr lang="ru-RU" sz="3000" dirty="0"/>
              <a:t> </a:t>
            </a:r>
          </a:p>
          <a:p>
            <a:pPr algn="just"/>
            <a:r>
              <a:rPr lang="ru-RU" sz="3000" dirty="0">
                <a:effectLst/>
                <a:ea typeface="Calibri" panose="020F0502020204030204" pitchFamily="34" charset="0"/>
              </a:rPr>
              <a:t>«Современный урок в условиях реализации ФГОС на основе применения технологии развития критического мышления и метода проектов».</a:t>
            </a:r>
          </a:p>
          <a:p>
            <a:pPr algn="just"/>
            <a:r>
              <a:rPr lang="ru-RU" sz="3000" dirty="0">
                <a:effectLst/>
                <a:ea typeface="Calibri" panose="020F0502020204030204" pitchFamily="34" charset="0"/>
              </a:rPr>
              <a:t>«Учимся критически мыслить».</a:t>
            </a:r>
          </a:p>
          <a:p>
            <a:pPr algn="just"/>
            <a:r>
              <a:rPr lang="ru-RU" sz="3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«Технология развития критического мышления в образовательном процессе».</a:t>
            </a:r>
          </a:p>
          <a:p>
            <a:pPr algn="just"/>
            <a:r>
              <a:rPr lang="ru-RU" sz="3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«Современные технологии обучения как средство повышения качества образования».</a:t>
            </a:r>
          </a:p>
          <a:p>
            <a:pPr algn="just"/>
            <a:r>
              <a:rPr lang="ru-RU" sz="3000" dirty="0">
                <a:effectLst/>
                <a:ea typeface="Calibri" panose="020F0502020204030204" pitchFamily="34" charset="0"/>
              </a:rPr>
              <a:t>«Использование технологии развития критического мышления и методов исследования в урочной и внеурочной деятельности на основе </a:t>
            </a:r>
            <a:r>
              <a:rPr lang="en-US" sz="3000" dirty="0">
                <a:effectLst/>
                <a:ea typeface="Calibri" panose="020F0502020204030204" pitchFamily="34" charset="0"/>
              </a:rPr>
              <a:t>STEAM</a:t>
            </a:r>
            <a:r>
              <a:rPr lang="ru-RU" sz="3000" dirty="0">
                <a:effectLst/>
                <a:ea typeface="Calibri" panose="020F0502020204030204" pitchFamily="34" charset="0"/>
              </a:rPr>
              <a:t>-образования».</a:t>
            </a:r>
            <a:endParaRPr lang="ru-RU" sz="3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908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Autofit/>
          </a:bodyPr>
          <a:lstStyle/>
          <a:p>
            <a:r>
              <a:rPr lang="ru-RU" sz="3200" b="1" dirty="0"/>
              <a:t>2019 год-городская инновационная площадка «</a:t>
            </a:r>
            <a:r>
              <a:rPr lang="en-US" sz="3200" b="1" dirty="0"/>
              <a:t>STEAM</a:t>
            </a:r>
            <a:r>
              <a:rPr lang="ru-RU" sz="3200" b="1" dirty="0"/>
              <a:t>-тема как способ организации исследовательской деятельности в ОО»</a:t>
            </a:r>
            <a:endParaRPr lang="ru-RU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6D752C-AB21-4985-A1E9-FDE52C8BA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6090" y="1799918"/>
            <a:ext cx="5533746" cy="468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29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rmAutofit fontScale="90000"/>
          </a:bodyPr>
          <a:lstStyle/>
          <a:p>
            <a:r>
              <a:rPr lang="ru-RU" sz="3200" b="1" dirty="0"/>
              <a:t>2020 год – городской ресурсный центр </a:t>
            </a:r>
            <a:br>
              <a:rPr lang="ru-RU" sz="3200" b="1" dirty="0"/>
            </a:br>
            <a:r>
              <a:rPr lang="ru-RU" sz="3200" b="1" dirty="0"/>
              <a:t>«Школа молодого специалиста»</a:t>
            </a:r>
            <a:endParaRPr lang="ru-RU" sz="3200" dirty="0"/>
          </a:p>
        </p:txBody>
      </p:sp>
      <p:pic>
        <p:nvPicPr>
          <p:cNvPr id="5" name="Рисунок 4" descr="E:\заседание круглого стола\фото семинар\DSC06238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721" y="1185249"/>
            <a:ext cx="3427096" cy="231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заседание круглого стола\фото семинар\DSC06198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788" y="1195148"/>
            <a:ext cx="3666445" cy="241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заседание круглого стола\фото семинар\DSC0620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2366" y="2024743"/>
            <a:ext cx="3683726" cy="288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Объект 3" descr="C:\Users\Ирина\Desktop\День науки\фото с семинара\DSC06189.JPG"/>
          <p:cNvPicPr>
            <a:picLocks noGrp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9633" y="3694975"/>
            <a:ext cx="3769042" cy="2522946"/>
          </a:xfrm>
        </p:spPr>
      </p:pic>
      <p:pic>
        <p:nvPicPr>
          <p:cNvPr id="9" name="Рисунок 8" descr="E:\заседание круглого стола\фото семинар\DSC06199.JP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6398" y="3727403"/>
            <a:ext cx="3442607" cy="250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6163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rmAutofit/>
          </a:bodyPr>
          <a:lstStyle/>
          <a:p>
            <a:r>
              <a:rPr lang="ru-RU" sz="3200" b="1" dirty="0"/>
              <a:t>Публикации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068947"/>
            <a:ext cx="10018713" cy="5460642"/>
          </a:xfrm>
        </p:spPr>
        <p:txBody>
          <a:bodyPr anchor="t">
            <a:normAutofit fontScale="92500"/>
          </a:bodyPr>
          <a:lstStyle/>
          <a:p>
            <a:pPr algn="just"/>
            <a:r>
              <a:rPr lang="ru-RU" dirty="0"/>
              <a:t>Немцова Л.Н., учитель начальных классов; </a:t>
            </a:r>
            <a:r>
              <a:rPr lang="ru-RU" dirty="0" err="1"/>
              <a:t>Левандовская</a:t>
            </a:r>
            <a:r>
              <a:rPr lang="ru-RU" dirty="0"/>
              <a:t> Е.Л., учитель математики. Статья «Использование технологии развития критического мышления как средства формирования познавательных учебных действий школьников на уроках математики». </a:t>
            </a:r>
            <a:r>
              <a:rPr lang="en-US" dirty="0"/>
              <a:t>VI</a:t>
            </a:r>
            <a:r>
              <a:rPr lang="ru-RU" dirty="0"/>
              <a:t> Всероссийская научно-практическая конференция «Научно-методическое сопровождение реализации </a:t>
            </a:r>
            <a:r>
              <a:rPr lang="ru-RU" dirty="0" err="1"/>
              <a:t>ФГОС:опыт</a:t>
            </a:r>
            <a:r>
              <a:rPr lang="ru-RU" dirty="0"/>
              <a:t>, проблемы, пути их преодоления» (</a:t>
            </a:r>
            <a:r>
              <a:rPr lang="ru-RU" dirty="0" err="1"/>
              <a:t>КРИПКиПРО,КГУ</a:t>
            </a:r>
            <a:r>
              <a:rPr lang="ru-RU" dirty="0"/>
              <a:t>), 2017г. </a:t>
            </a:r>
            <a:endParaRPr lang="ru-RU" b="1" dirty="0"/>
          </a:p>
          <a:p>
            <a:pPr algn="just"/>
            <a:r>
              <a:rPr lang="ru-RU" b="1" dirty="0"/>
              <a:t> </a:t>
            </a:r>
            <a:r>
              <a:rPr lang="ru-RU" dirty="0" err="1"/>
              <a:t>Сачинская</a:t>
            </a:r>
            <a:r>
              <a:rPr lang="ru-RU" dirty="0"/>
              <a:t> И.В., учитель английского языка; Федорова Татьяна Васильевна, учитель истории. Статья «Учимся критически мыслить». Международная научно-практическая конференция «Актуальные вопросы образования и науки», журнал «Вестник научных конференций» (г.Тамбов), 2017г.</a:t>
            </a:r>
          </a:p>
          <a:p>
            <a:pPr algn="just"/>
            <a:r>
              <a:rPr lang="ru-RU" dirty="0"/>
              <a:t>  </a:t>
            </a:r>
            <a:r>
              <a:rPr lang="ru-RU" dirty="0" err="1"/>
              <a:t>Спирина</a:t>
            </a:r>
            <a:r>
              <a:rPr lang="ru-RU" dirty="0"/>
              <a:t> Т.Г., учитель музыки; </a:t>
            </a:r>
            <a:r>
              <a:rPr lang="ru-RU" dirty="0" err="1"/>
              <a:t>Едакина</a:t>
            </a:r>
            <a:r>
              <a:rPr lang="ru-RU" dirty="0"/>
              <a:t> Н.П., учитель изобразительного искусства.  Статья «Метод проектирования как средство развития творческих способностей обучающихся». Всероссийская научно-практическая конференция «Актуальные вопросы образования и науки» (г.Тамбов), 2018г.</a:t>
            </a:r>
          </a:p>
        </p:txBody>
      </p:sp>
    </p:spTree>
    <p:extLst>
      <p:ext uri="{BB962C8B-B14F-4D97-AF65-F5344CB8AC3E}">
        <p14:creationId xmlns:p14="http://schemas.microsoft.com/office/powerpoint/2010/main" val="3244825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rmAutofit/>
          </a:bodyPr>
          <a:lstStyle/>
          <a:p>
            <a:r>
              <a:rPr lang="ru-RU" sz="3200" b="1" dirty="0"/>
              <a:t>Публикации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068947"/>
            <a:ext cx="10018713" cy="5460642"/>
          </a:xfrm>
        </p:spPr>
        <p:txBody>
          <a:bodyPr anchor="t">
            <a:normAutofit/>
          </a:bodyPr>
          <a:lstStyle/>
          <a:p>
            <a:pPr algn="just"/>
            <a:r>
              <a:rPr lang="ru-RU" sz="2200" dirty="0"/>
              <a:t>Губанова М. И., учитель начальных классов; </a:t>
            </a:r>
            <a:r>
              <a:rPr lang="en-US" sz="2200" dirty="0"/>
              <a:t>C</a:t>
            </a:r>
            <a:r>
              <a:rPr lang="ru-RU" sz="2200" dirty="0" err="1"/>
              <a:t>авостьянова</a:t>
            </a:r>
            <a:r>
              <a:rPr lang="ru-RU" sz="2200" dirty="0"/>
              <a:t> А. В., учитель начальных классов. Статья «Использование метода проектов в урочной и внеурочной деятельности». Всероссийская научно-практическая конференция «Наука, образование, общество» (г.Тамбов), 2018г.</a:t>
            </a:r>
          </a:p>
          <a:p>
            <a:pPr algn="just"/>
            <a:r>
              <a:rPr lang="ru-RU" sz="2200" dirty="0"/>
              <a:t>Афанасьева Ю.В., учитель информатики. Статья ««Роль информационно-коммуникационных технологий в обучении». Всероссийская научно-практическая конференция «Наука и образование в </a:t>
            </a:r>
            <a:r>
              <a:rPr lang="en-US" sz="2200" dirty="0"/>
              <a:t>XXI</a:t>
            </a:r>
            <a:r>
              <a:rPr lang="ru-RU" sz="2200" dirty="0"/>
              <a:t> веке» (г.Тамбов), 2018г. </a:t>
            </a:r>
          </a:p>
          <a:p>
            <a:pPr algn="just"/>
            <a:r>
              <a:rPr lang="ru-RU" sz="2200" dirty="0"/>
              <a:t>  Антипина Л.М., зам. директора по ВР; </a:t>
            </a:r>
            <a:r>
              <a:rPr lang="ru-RU" sz="2200" dirty="0" err="1"/>
              <a:t>Левандовская</a:t>
            </a:r>
            <a:r>
              <a:rPr lang="ru-RU" sz="2200" dirty="0"/>
              <a:t> Е.Л., учитель математики; Немцова Л.Н., учитель начальных классов. Статья «</a:t>
            </a:r>
            <a:r>
              <a:rPr lang="en-US" sz="2200" dirty="0"/>
              <a:t>STEAM</a:t>
            </a:r>
            <a:r>
              <a:rPr lang="ru-RU" sz="2200" dirty="0"/>
              <a:t>-образование-инструмент развития критического мышления, исследовательской компетенции, информационной культуры. Всероссийская научно-практическая конференция «Формирование информационной культуры участников образовательных отношений: опыт, проблемы, перспективы» (г.Кемерово), 2019г.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825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rmAutofit/>
          </a:bodyPr>
          <a:lstStyle/>
          <a:p>
            <a:r>
              <a:rPr lang="ru-RU" sz="3200" b="1" dirty="0"/>
              <a:t>Наработанные материалы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068947"/>
            <a:ext cx="10018713" cy="5460642"/>
          </a:xfrm>
        </p:spPr>
        <p:txBody>
          <a:bodyPr anchor="t">
            <a:normAutofit/>
          </a:bodyPr>
          <a:lstStyle/>
          <a:p>
            <a:pPr algn="just"/>
            <a:r>
              <a:rPr lang="ru-RU" dirty="0" err="1"/>
              <a:t>Левандовская</a:t>
            </a:r>
            <a:r>
              <a:rPr lang="ru-RU" dirty="0"/>
              <a:t> Е. Л., учитель математики. Методические рекомендации «Технология развития критического мышления как инновационный подход к формированию познавательных УУД на уроках математики», 2017г, диплом призера </a:t>
            </a:r>
            <a:r>
              <a:rPr lang="en-US" dirty="0"/>
              <a:t>II</a:t>
            </a:r>
            <a:r>
              <a:rPr lang="ru-RU" dirty="0"/>
              <a:t> степени. </a:t>
            </a:r>
          </a:p>
          <a:p>
            <a:pPr algn="just"/>
            <a:r>
              <a:rPr lang="ru-RU" dirty="0"/>
              <a:t>Антипина Л. М., зам. директора по УВР. Методические рекомендации «</a:t>
            </a:r>
            <a:r>
              <a:rPr lang="en-US" dirty="0"/>
              <a:t>STEAM</a:t>
            </a:r>
            <a:r>
              <a:rPr lang="ru-RU" dirty="0"/>
              <a:t>-образование», 2018г., диплом победителя. </a:t>
            </a:r>
          </a:p>
          <a:p>
            <a:pPr algn="just"/>
            <a:r>
              <a:rPr lang="ru-RU" b="1" dirty="0"/>
              <a:t> </a:t>
            </a:r>
            <a:r>
              <a:rPr lang="ru-RU" dirty="0" err="1"/>
              <a:t>Сачинская</a:t>
            </a:r>
            <a:r>
              <a:rPr lang="ru-RU" dirty="0"/>
              <a:t> И. В., учитель английского языка. Проект «Школа современных образовательных технологий», 2018г., диплом призера </a:t>
            </a:r>
            <a:r>
              <a:rPr lang="en-US" dirty="0"/>
              <a:t>III</a:t>
            </a:r>
            <a:r>
              <a:rPr lang="ru-RU" dirty="0"/>
              <a:t> степени.</a:t>
            </a:r>
          </a:p>
          <a:p>
            <a:pPr algn="just"/>
            <a:r>
              <a:rPr lang="ru-RU" dirty="0"/>
              <a:t>Антипина Л. М., зам.директора по ВР; Немцова Л. Н., учитель начальных классов. Методическое пособие «Учимся проводить исследование», 2019г., диплом призера </a:t>
            </a:r>
            <a:r>
              <a:rPr lang="en-US" dirty="0"/>
              <a:t>II</a:t>
            </a:r>
            <a:r>
              <a:rPr lang="ru-RU" dirty="0"/>
              <a:t> степени.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825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rmAutofit/>
          </a:bodyPr>
          <a:lstStyle/>
          <a:p>
            <a:r>
              <a:rPr lang="ru-RU" sz="3200" b="1" dirty="0"/>
              <a:t>Наработанные материалы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068947"/>
            <a:ext cx="10018713" cy="5460642"/>
          </a:xfrm>
        </p:spPr>
        <p:txBody>
          <a:bodyPr anchor="t">
            <a:normAutofit/>
          </a:bodyPr>
          <a:lstStyle/>
          <a:p>
            <a:pPr algn="just"/>
            <a:r>
              <a:rPr lang="ru-RU" dirty="0" err="1"/>
              <a:t>Южикова</a:t>
            </a:r>
            <a:r>
              <a:rPr lang="ru-RU" dirty="0"/>
              <a:t> Н. В., учитель биологии. Методические рекомендации «Инновационные педагогические технологии: кейс успешного педагога», 2019г., диплом призера </a:t>
            </a:r>
            <a:r>
              <a:rPr lang="en-US" dirty="0"/>
              <a:t>II</a:t>
            </a:r>
            <a:r>
              <a:rPr lang="ru-RU" dirty="0"/>
              <a:t> степени. </a:t>
            </a:r>
          </a:p>
          <a:p>
            <a:pPr algn="just"/>
            <a:r>
              <a:rPr lang="ru-RU" dirty="0" err="1"/>
              <a:t>Сачинская</a:t>
            </a:r>
            <a:r>
              <a:rPr lang="ru-RU" dirty="0"/>
              <a:t> И. В., учитель английского языка. Методические рекомендации «Применение инновационных методов обучения английскому языку в школе», 2020г.,  диплом призера </a:t>
            </a:r>
            <a:r>
              <a:rPr lang="en-US" dirty="0"/>
              <a:t>II</a:t>
            </a:r>
            <a:r>
              <a:rPr lang="ru-RU" dirty="0"/>
              <a:t> степени. </a:t>
            </a:r>
          </a:p>
          <a:p>
            <a:pPr algn="just"/>
            <a:r>
              <a:rPr lang="ru-RU" dirty="0" err="1"/>
              <a:t>Левандовская</a:t>
            </a:r>
            <a:r>
              <a:rPr lang="ru-RU" dirty="0"/>
              <a:t> Е. Л., директор, Немцова Л. </a:t>
            </a:r>
            <a:r>
              <a:rPr lang="ru-RU" dirty="0" err="1"/>
              <a:t>Н.,зам</a:t>
            </a:r>
            <a:r>
              <a:rPr lang="ru-RU" dirty="0"/>
              <a:t>. </a:t>
            </a:r>
            <a:r>
              <a:rPr lang="ru-RU" dirty="0" err="1"/>
              <a:t>дир</a:t>
            </a:r>
            <a:r>
              <a:rPr lang="ru-RU" dirty="0"/>
              <a:t>. по УВР, </a:t>
            </a:r>
            <a:r>
              <a:rPr lang="ru-RU" dirty="0" err="1"/>
              <a:t>Сачинская</a:t>
            </a:r>
            <a:r>
              <a:rPr lang="ru-RU" dirty="0"/>
              <a:t> И. В., учитель английского языка. Проект «Программа помощи и сопровождения педагогов, показавших низкие результаты независимой оценки качества образования»., 2021 г., диплом призера </a:t>
            </a:r>
            <a:r>
              <a:rPr lang="en-US" dirty="0"/>
              <a:t>III</a:t>
            </a:r>
            <a:r>
              <a:rPr lang="ru-RU" dirty="0"/>
              <a:t> степени. </a:t>
            </a:r>
          </a:p>
          <a:p>
            <a:pPr algn="just"/>
            <a:r>
              <a:rPr lang="ru-RU" dirty="0" err="1"/>
              <a:t>Южикова</a:t>
            </a:r>
            <a:r>
              <a:rPr lang="ru-RU" dirty="0"/>
              <a:t> Н. В., учитель биологии. Методические рекомендации «Как создать урок?», 2022г., диплом призера </a:t>
            </a:r>
            <a:r>
              <a:rPr lang="en-US" dirty="0"/>
              <a:t>II</a:t>
            </a:r>
            <a:r>
              <a:rPr lang="ru-RU" dirty="0"/>
              <a:t> степени.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825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548917"/>
            <a:ext cx="10018713" cy="744307"/>
          </a:xfrm>
        </p:spPr>
        <p:txBody>
          <a:bodyPr anchor="t">
            <a:normAutofit/>
          </a:bodyPr>
          <a:lstStyle/>
          <a:p>
            <a:r>
              <a:rPr lang="ru-RU" sz="3200" b="1" dirty="0"/>
              <a:t>Педагоги владеют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8184" y="1891907"/>
            <a:ext cx="10018713" cy="3006664"/>
          </a:xfrm>
        </p:spPr>
        <p:txBody>
          <a:bodyPr anchor="t">
            <a:normAutofit/>
          </a:bodyPr>
          <a:lstStyle/>
          <a:p>
            <a:pPr algn="just"/>
            <a:r>
              <a:rPr lang="ru-RU" sz="2800" dirty="0"/>
              <a:t>современными образовательными технологиями;</a:t>
            </a:r>
          </a:p>
          <a:p>
            <a:pPr algn="just"/>
            <a:r>
              <a:rPr lang="ru-RU" sz="2800" dirty="0"/>
              <a:t>творческим потенциалом;</a:t>
            </a:r>
          </a:p>
          <a:p>
            <a:pPr algn="just"/>
            <a:r>
              <a:rPr lang="ru-RU" sz="2800" dirty="0"/>
              <a:t>готовы транслировать имеющийся опыт с целью оказания методической помощи молодым специалистам в овладении современными образовательными технологиями.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013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8184" y="222069"/>
            <a:ext cx="10018713" cy="2965268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2022 год – базовая образовательная организация – региональная </a:t>
            </a:r>
            <a:r>
              <a:rPr lang="ru-RU" sz="3600" b="1" dirty="0" err="1"/>
              <a:t>стажировочная</a:t>
            </a:r>
            <a:r>
              <a:rPr lang="ru-RU" sz="3600" b="1" dirty="0"/>
              <a:t> площадка «Школа молодого педагога» по направлению «Внедрение целевой модели наставничества в образовательных организациях» </a:t>
            </a:r>
            <a:br>
              <a:rPr lang="ru-RU" sz="3200" b="1" dirty="0"/>
            </a:br>
            <a:r>
              <a:rPr lang="ru-RU" sz="2700" b="1" dirty="0"/>
              <a:t>(приказ Министерства образования Кузбасса №2608 от 18.10.2022) </a:t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6" name="Рисунок 5" descr="C:\Users\PC\Desktop\свидетельство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784558" y="2132798"/>
            <a:ext cx="3310862" cy="548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3673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714" y="653420"/>
            <a:ext cx="10972800" cy="1149254"/>
          </a:xfrm>
        </p:spPr>
        <p:txBody>
          <a:bodyPr anchor="t">
            <a:noAutofit/>
          </a:bodyPr>
          <a:lstStyle/>
          <a:p>
            <a:r>
              <a:rPr lang="ru-RU" sz="3200" b="1" dirty="0"/>
              <a:t>Цель деятельности региональной </a:t>
            </a:r>
            <a:r>
              <a:rPr lang="ru-RU" sz="3200" b="1" dirty="0" err="1"/>
              <a:t>стажировочной</a:t>
            </a:r>
            <a:r>
              <a:rPr lang="ru-RU" sz="3200" b="1" dirty="0"/>
              <a:t> площадки: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0436" y="1761278"/>
            <a:ext cx="10018713" cy="2536402"/>
          </a:xfrm>
        </p:spPr>
        <p:txBody>
          <a:bodyPr anchor="t">
            <a:normAutofit/>
          </a:bodyPr>
          <a:lstStyle/>
          <a:p>
            <a:pPr algn="just">
              <a:buNone/>
            </a:pPr>
            <a:r>
              <a:rPr lang="ru-RU" dirty="0"/>
              <a:t>    </a:t>
            </a:r>
            <a:r>
              <a:rPr lang="ru-RU" sz="2800" dirty="0"/>
              <a:t>методическое сопровождение деятельности начинающих педагогов, раскрытие и развитие их индивидуальных педагогических способностей, формирование потребности в постоянном саморазвитии и самосовершенствовании, направленном на повышение качества образования.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45622" y="4450357"/>
            <a:ext cx="10351837" cy="123198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Категория участников стажировки (слушателей):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молодые специалисты и педагоги-наставники</a:t>
            </a:r>
          </a:p>
        </p:txBody>
      </p:sp>
    </p:spTree>
    <p:extLst>
      <p:ext uri="{BB962C8B-B14F-4D97-AF65-F5344CB8AC3E}">
        <p14:creationId xmlns:p14="http://schemas.microsoft.com/office/powerpoint/2010/main" val="922090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770986"/>
            <a:ext cx="10351837" cy="770432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 sz="3200" b="1" dirty="0"/>
              <a:t>Задачи региональной </a:t>
            </a:r>
            <a:r>
              <a:rPr lang="ru-RU" sz="3200" b="1" dirty="0" err="1"/>
              <a:t>стажировочной</a:t>
            </a:r>
            <a:r>
              <a:rPr lang="ru-RU" sz="3200" b="1" dirty="0"/>
              <a:t> площадки: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1247" y="1891906"/>
            <a:ext cx="10018713" cy="4404391"/>
          </a:xfrm>
        </p:spPr>
        <p:txBody>
          <a:bodyPr anchor="t">
            <a:normAutofit/>
          </a:bodyPr>
          <a:lstStyle/>
          <a:p>
            <a:pPr lvl="0" algn="just">
              <a:buNone/>
            </a:pPr>
            <a:r>
              <a:rPr lang="ru-RU" dirty="0"/>
              <a:t>1. Выявить интересы и затруднения в профессиональной деятельности молодого педагога с целью формирования индивидуального образовательного маршрута.</a:t>
            </a:r>
          </a:p>
          <a:p>
            <a:pPr lvl="0" algn="just">
              <a:buNone/>
            </a:pPr>
            <a:r>
              <a:rPr lang="ru-RU" dirty="0"/>
              <a:t>2. Оказывать методическую помощь молодым педагогам по использованию современных образовательных технологий и осуществлению междисциплинарного подхода в обучении. </a:t>
            </a:r>
          </a:p>
          <a:p>
            <a:pPr lvl="0" algn="just">
              <a:buNone/>
            </a:pPr>
            <a:r>
              <a:rPr lang="ru-RU" dirty="0"/>
              <a:t>3. Развивать у молодых педагогов способности и стремление к рефлексии собственной деятельности, самостоятельному управлению своим профессиональным развитием, непрерывному самообразованию,  самосовершенствованию. 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090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21" y="209282"/>
            <a:ext cx="10018713" cy="1014211"/>
          </a:xfrm>
        </p:spPr>
        <p:txBody>
          <a:bodyPr anchor="t">
            <a:noAutofit/>
          </a:bodyPr>
          <a:lstStyle/>
          <a:p>
            <a:r>
              <a:rPr lang="ru-RU" sz="3200" b="1" dirty="0"/>
              <a:t>Семинары в рамках региональной </a:t>
            </a:r>
            <a:r>
              <a:rPr lang="ru-RU" sz="3200" b="1" dirty="0" err="1"/>
              <a:t>стажировочной</a:t>
            </a:r>
            <a:r>
              <a:rPr lang="ru-RU" sz="3200" b="1" dirty="0"/>
              <a:t> площадки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331224"/>
            <a:ext cx="10018713" cy="1633649"/>
          </a:xfrm>
        </p:spPr>
        <p:txBody>
          <a:bodyPr anchor="t">
            <a:normAutofit/>
          </a:bodyPr>
          <a:lstStyle/>
          <a:p>
            <a:pPr lvl="0"/>
            <a:r>
              <a:rPr lang="ru-RU" i="1" dirty="0"/>
              <a:t>Мастер-класс «Легко ли быть молодым специалистом?»</a:t>
            </a:r>
            <a:endParaRPr lang="ru-RU" dirty="0"/>
          </a:p>
          <a:p>
            <a:pPr lvl="0"/>
            <a:r>
              <a:rPr lang="ru-RU" i="1" dirty="0"/>
              <a:t>Мастер-класс «Воплоти творчество в профессию». </a:t>
            </a:r>
            <a:endParaRPr lang="ru-RU" dirty="0"/>
          </a:p>
          <a:p>
            <a:pPr lvl="0"/>
            <a:r>
              <a:rPr lang="ru-RU" i="1" dirty="0"/>
              <a:t>Мастер-класс «</a:t>
            </a:r>
            <a:r>
              <a:rPr lang="en-US" i="1" dirty="0"/>
              <a:t>STEAM-</a:t>
            </a:r>
            <a:r>
              <a:rPr lang="ru-RU" i="1" dirty="0"/>
              <a:t>образование и функциональная грамотность</a:t>
            </a:r>
            <a:r>
              <a:rPr lang="ru-RU" dirty="0"/>
              <a:t>.  </a:t>
            </a:r>
          </a:p>
        </p:txBody>
      </p:sp>
      <p:pic>
        <p:nvPicPr>
          <p:cNvPr id="4" name="Рисунок 3" descr="E:\заседание круглого стола\фото семинар\5116cfc7-aea3-4c51-aa9d-5973cbf220bc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824" y="2938462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заседание круглого стола\фото семинар\cddf0343-25f1-412f-8ce7-e03d4a3ca808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4983" y="4391891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PC\Desktop\IMG-20221214-WA0053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8612" y="2951784"/>
            <a:ext cx="2842260" cy="2035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7856" y="3273138"/>
            <a:ext cx="2499012" cy="332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0709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493895"/>
            <a:ext cx="10351837" cy="770432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 sz="3200" b="1" dirty="0"/>
              <a:t>Результаты работы</a:t>
            </a:r>
            <a:endParaRPr lang="ru-RU" sz="3200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458184" y="1385456"/>
            <a:ext cx="10018713" cy="4918362"/>
          </a:xfrm>
        </p:spPr>
        <p:txBody>
          <a:bodyPr anchor="t">
            <a:normAutofit fontScale="92500" lnSpcReduction="20000"/>
          </a:bodyPr>
          <a:lstStyle/>
          <a:p>
            <a:pPr algn="just"/>
            <a:r>
              <a:rPr lang="ru-RU" sz="2800" dirty="0"/>
              <a:t>100% педагогов владеют технологией развития критического мышления и </a:t>
            </a:r>
            <a:r>
              <a:rPr lang="en-US" sz="2800" dirty="0"/>
              <a:t>STIAM</a:t>
            </a:r>
            <a:r>
              <a:rPr lang="ru-RU" sz="2800" dirty="0"/>
              <a:t>-образования;</a:t>
            </a:r>
          </a:p>
          <a:p>
            <a:pPr algn="just"/>
            <a:r>
              <a:rPr lang="ru-RU" sz="2800" dirty="0"/>
              <a:t>87% педагогов готовы делиться накопленным опытом в рамках целевой модели наставничества;</a:t>
            </a:r>
          </a:p>
          <a:p>
            <a:pPr algn="just"/>
            <a:r>
              <a:rPr lang="ru-RU" sz="2800" dirty="0"/>
              <a:t>постоянство участников семинаров и рост их количества (от 20-22 педагогов);</a:t>
            </a:r>
          </a:p>
          <a:p>
            <a:pPr algn="just"/>
            <a:r>
              <a:rPr lang="ru-RU" sz="2800" dirty="0"/>
              <a:t>создание банка методических приемов для выявления интереса и затруднений в профессиональной деятельности молодого педагога (в настоящее время в банке 3 приема);</a:t>
            </a:r>
          </a:p>
          <a:p>
            <a:pPr algn="just"/>
            <a:r>
              <a:rPr lang="ru-RU" sz="2600" dirty="0"/>
              <a:t>выход молодых специалистов города на обучающихся нашей школы на учебные занятия с применением приемов технологии развития критического мышления, метода проектов.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090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493895"/>
            <a:ext cx="10351837" cy="770432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 sz="3200" b="1" dirty="0"/>
              <a:t>Критерии результата работы</a:t>
            </a:r>
            <a:endParaRPr lang="ru-RU" sz="3200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458184" y="1385456"/>
            <a:ext cx="10018713" cy="4918362"/>
          </a:xfrm>
        </p:spPr>
        <p:txBody>
          <a:bodyPr anchor="t">
            <a:normAutofit/>
          </a:bodyPr>
          <a:lstStyle/>
          <a:p>
            <a:pPr algn="just"/>
            <a:r>
              <a:rPr lang="ru-RU" sz="2800" dirty="0"/>
              <a:t>высокий уровень включенности молодых (новых) специалистов в педагогическую работу образовательной организации; </a:t>
            </a:r>
          </a:p>
          <a:p>
            <a:pPr algn="just"/>
            <a:r>
              <a:rPr lang="ru-RU" sz="2800" dirty="0"/>
              <a:t>усиление уверенности в собственных силах молодых специалистов и наставников; </a:t>
            </a:r>
          </a:p>
          <a:p>
            <a:pPr algn="just"/>
            <a:r>
              <a:rPr lang="ru-RU" sz="2800" dirty="0"/>
              <a:t>результативность участия педагогов в конкурсах </a:t>
            </a:r>
            <a:r>
              <a:rPr lang="ru-RU" sz="2800" dirty="0" err="1"/>
              <a:t>профмастерства</a:t>
            </a:r>
            <a:r>
              <a:rPr lang="ru-RU" sz="2800" dirty="0"/>
              <a:t>, наличие публикаций;</a:t>
            </a:r>
          </a:p>
          <a:p>
            <a:pPr algn="just"/>
            <a:r>
              <a:rPr lang="ru-RU" sz="2800" dirty="0"/>
              <a:t>повышение квалификации учителя по теме </a:t>
            </a:r>
            <a:r>
              <a:rPr lang="ru-RU" sz="2800" dirty="0" err="1"/>
              <a:t>стажировочной</a:t>
            </a:r>
            <a:r>
              <a:rPr lang="ru-RU" sz="2800" dirty="0"/>
              <a:t> площадки.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090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493895"/>
            <a:ext cx="10351837" cy="770432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 sz="3200" b="1" dirty="0"/>
              <a:t>Проблемы, с которыми сталкиваются педагоги</a:t>
            </a:r>
            <a:endParaRPr lang="ru-RU" sz="3200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458184" y="1385456"/>
            <a:ext cx="10018713" cy="4918362"/>
          </a:xfrm>
        </p:spPr>
        <p:txBody>
          <a:bodyPr anchor="t">
            <a:normAutofit/>
          </a:bodyPr>
          <a:lstStyle/>
          <a:p>
            <a:pPr algn="just"/>
            <a:r>
              <a:rPr lang="ru-RU" sz="2800" dirty="0"/>
              <a:t>дефицит знаний молодых педагогов в области педагогических технологий и преподавательских умений, отвечающих требованиям ФГОС и профессионального стандарта; </a:t>
            </a:r>
          </a:p>
          <a:p>
            <a:pPr algn="just"/>
            <a:r>
              <a:rPr lang="ru-RU" sz="2800" dirty="0"/>
              <a:t>кризис профессионального роста у педагогов со стажем, профессиональное выгорание; </a:t>
            </a:r>
          </a:p>
          <a:p>
            <a:pPr algn="just"/>
            <a:r>
              <a:rPr lang="ru-RU" sz="2800" dirty="0"/>
              <a:t>дефициты различного характера (предметные, методические, </a:t>
            </a:r>
            <a:r>
              <a:rPr lang="ru-RU" sz="2800" dirty="0" err="1"/>
              <a:t>метапредметные</a:t>
            </a:r>
            <a:r>
              <a:rPr lang="ru-RU" sz="2800" dirty="0"/>
              <a:t>), выявленные у педагогов различных категорий в ходе исследований профессиональной компетентности.</a:t>
            </a:r>
          </a:p>
        </p:txBody>
      </p:sp>
    </p:spTree>
    <p:extLst>
      <p:ext uri="{BB962C8B-B14F-4D97-AF65-F5344CB8AC3E}">
        <p14:creationId xmlns:p14="http://schemas.microsoft.com/office/powerpoint/2010/main" val="922090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17835" y="4658155"/>
            <a:ext cx="6987645" cy="169604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400" dirty="0"/>
              <a:t>Адрес школы</a:t>
            </a:r>
            <a:r>
              <a:rPr lang="en-US" altLang="ru-RU" sz="2400" dirty="0"/>
              <a:t>:</a:t>
            </a:r>
            <a:r>
              <a:rPr lang="ru-RU" altLang="ru-RU" sz="2400" dirty="0"/>
              <a:t> г.</a:t>
            </a:r>
            <a:r>
              <a:rPr lang="en-US" altLang="ru-RU" sz="2400" dirty="0"/>
              <a:t> </a:t>
            </a:r>
            <a:r>
              <a:rPr lang="ru-RU" altLang="ru-RU" sz="2400" dirty="0"/>
              <a:t>Ленинск-Кузнецкий, ул. Суворова, 131</a:t>
            </a:r>
            <a:r>
              <a:rPr lang="en-US" altLang="ru-RU" sz="2400" dirty="0"/>
              <a:t>;</a:t>
            </a:r>
            <a:endParaRPr lang="ru-RU" altLang="ru-RU" sz="2400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ru-RU" sz="2400" dirty="0"/>
              <a:t> e-mail </a:t>
            </a:r>
            <a:r>
              <a:rPr lang="en-US" altLang="ru-RU" sz="2400" dirty="0">
                <a:hlinkClick r:id="rId2"/>
              </a:rPr>
              <a:t>School_3_2007@mail.ru</a:t>
            </a:r>
            <a:endParaRPr lang="en-US" altLang="ru-RU" sz="2400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ru-RU" sz="2400" dirty="0"/>
              <a:t>     </a:t>
            </a:r>
            <a:r>
              <a:rPr lang="ru-RU" altLang="ru-RU" sz="2400" dirty="0"/>
              <a:t>Сайт школы</a:t>
            </a:r>
            <a:r>
              <a:rPr lang="en-US" altLang="ru-RU" sz="2400" dirty="0"/>
              <a:t>: school3lk.ucoz.ru</a:t>
            </a:r>
            <a:endParaRPr lang="ru-RU" altLang="ru-RU" sz="2400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 dirty="0"/>
              <a:t>Телефон: 8 (38456)3-99-07 </a:t>
            </a:r>
          </a:p>
          <a:p>
            <a:endParaRPr lang="ru-RU" sz="2400" b="1" dirty="0"/>
          </a:p>
        </p:txBody>
      </p:sp>
      <p:pic>
        <p:nvPicPr>
          <p:cNvPr id="4" name="Picture 3" descr="C:\Users\123\Desktop\DSC_1115.jpg">
            <a:extLst>
              <a:ext uri="{FF2B5EF4-FFF2-40B4-BE49-F238E27FC236}">
                <a16:creationId xmlns:a16="http://schemas.microsoft.com/office/drawing/2014/main" id="{B6DF1534-80B5-426C-8854-A66A8F85F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4198" y="947736"/>
            <a:ext cx="7050087" cy="359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8B6996F-7C28-47AA-B0D9-A642EB3CAA86}"/>
              </a:ext>
            </a:extLst>
          </p:cNvPr>
          <p:cNvSpPr txBox="1">
            <a:spLocks/>
          </p:cNvSpPr>
          <p:nvPr/>
        </p:nvSpPr>
        <p:spPr>
          <a:xfrm>
            <a:off x="1815353" y="205942"/>
            <a:ext cx="6934200" cy="63023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3200" b="1" dirty="0"/>
              <a:t>Приглашаем к сотрудничеству</a:t>
            </a:r>
          </a:p>
        </p:txBody>
      </p:sp>
    </p:spTree>
    <p:extLst>
      <p:ext uri="{BB962C8B-B14F-4D97-AF65-F5344CB8AC3E}">
        <p14:creationId xmlns:p14="http://schemas.microsoft.com/office/powerpoint/2010/main" val="1226314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538</TotalTime>
  <Words>1221</Words>
  <Application>Microsoft Office PowerPoint</Application>
  <PresentationFormat>Широкоэкранный</PresentationFormat>
  <Paragraphs>94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Corbel</vt:lpstr>
      <vt:lpstr>Wingdings</vt:lpstr>
      <vt:lpstr>Параллакс</vt:lpstr>
      <vt:lpstr>Оценка результативности внедрения целевой модели наставничества в рамках работы региональной стажировочной площадки</vt:lpstr>
      <vt:lpstr>1997 год - городская экспериментальная площадка  «Школа развития совместной деятельности педагогов и детей»</vt:lpstr>
      <vt:lpstr>Результаты работы:</vt:lpstr>
      <vt:lpstr>Направления работы</vt:lpstr>
      <vt:lpstr>Участие в семинарах</vt:lpstr>
      <vt:lpstr>Темы практико-ориентированных семинаров</vt:lpstr>
      <vt:lpstr>2019 год-городская инновационная площадка «STEAM-тема как способ организации исследовательской деятельности в ОО»</vt:lpstr>
      <vt:lpstr>2020 год – городской ресурсный центр  «Школа молодого специалиста»</vt:lpstr>
      <vt:lpstr>Публикации</vt:lpstr>
      <vt:lpstr>Публикации</vt:lpstr>
      <vt:lpstr>Наработанные материалы</vt:lpstr>
      <vt:lpstr>Наработанные материалы</vt:lpstr>
      <vt:lpstr>Педагоги владеют</vt:lpstr>
      <vt:lpstr>2022 год – базовая образовательная организация – региональная стажировочная площадка «Школа молодого педагога» по направлению «Внедрение целевой модели наставничества в образовательных организациях»  (приказ Министерства образования Кузбасса №2608 от 18.10.2022)  </vt:lpstr>
      <vt:lpstr>Цель деятельности региональной стажировочной площадки:</vt:lpstr>
      <vt:lpstr>Задачи региональной стажировочной площадки:</vt:lpstr>
      <vt:lpstr>Семинары в рамках региональной стажировочной площадки</vt:lpstr>
      <vt:lpstr>Результаты работы</vt:lpstr>
      <vt:lpstr>Критерии результата работы</vt:lpstr>
      <vt:lpstr>Проблемы, с которыми сталкиваются педагоги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приёмов по анализу информационных источников</dc:title>
  <dc:creator>Елена</dc:creator>
  <cp:lastModifiedBy>finderX</cp:lastModifiedBy>
  <cp:revision>20</cp:revision>
  <dcterms:created xsi:type="dcterms:W3CDTF">2017-01-08T13:39:27Z</dcterms:created>
  <dcterms:modified xsi:type="dcterms:W3CDTF">2023-02-17T07:08:40Z</dcterms:modified>
</cp:coreProperties>
</file>