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921" r:id="rId2"/>
  </p:sldMasterIdLst>
  <p:notesMasterIdLst>
    <p:notesMasterId r:id="rId36"/>
  </p:notesMasterIdLst>
  <p:sldIdLst>
    <p:sldId id="266" r:id="rId3"/>
    <p:sldId id="524" r:id="rId4"/>
    <p:sldId id="525" r:id="rId5"/>
    <p:sldId id="529" r:id="rId6"/>
    <p:sldId id="530" r:id="rId7"/>
    <p:sldId id="531" r:id="rId8"/>
    <p:sldId id="566" r:id="rId9"/>
    <p:sldId id="568" r:id="rId10"/>
    <p:sldId id="532" r:id="rId11"/>
    <p:sldId id="533" r:id="rId12"/>
    <p:sldId id="548" r:id="rId13"/>
    <p:sldId id="550" r:id="rId14"/>
    <p:sldId id="543" r:id="rId15"/>
    <p:sldId id="535" r:id="rId16"/>
    <p:sldId id="544" r:id="rId17"/>
    <p:sldId id="545" r:id="rId18"/>
    <p:sldId id="547" r:id="rId19"/>
    <p:sldId id="551" r:id="rId20"/>
    <p:sldId id="552" r:id="rId21"/>
    <p:sldId id="553" r:id="rId22"/>
    <p:sldId id="554" r:id="rId23"/>
    <p:sldId id="560" r:id="rId24"/>
    <p:sldId id="555" r:id="rId25"/>
    <p:sldId id="561" r:id="rId26"/>
    <p:sldId id="563" r:id="rId27"/>
    <p:sldId id="567" r:id="rId28"/>
    <p:sldId id="556" r:id="rId29"/>
    <p:sldId id="562" r:id="rId30"/>
    <p:sldId id="565" r:id="rId31"/>
    <p:sldId id="558" r:id="rId32"/>
    <p:sldId id="559" r:id="rId33"/>
    <p:sldId id="546" r:id="rId34"/>
    <p:sldId id="523" r:id="rId35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9" autoAdjust="0"/>
    <p:restoredTop sz="86408" autoAdjust="0"/>
  </p:normalViewPr>
  <p:slideViewPr>
    <p:cSldViewPr>
      <p:cViewPr varScale="1">
        <p:scale>
          <a:sx n="96" d="100"/>
          <a:sy n="96" d="100"/>
        </p:scale>
        <p:origin x="163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5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55D73334-D70B-42CF-BA6A-20032B45A86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47BEDC3B-6CB7-48DC-82F9-1B3CE21457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D3FAC0F6-F592-4DD3-B5C1-E2107A203C97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7" name="Rectangle 5">
            <a:extLst>
              <a:ext uri="{FF2B5EF4-FFF2-40B4-BE49-F238E27FC236}">
                <a16:creationId xmlns:a16="http://schemas.microsoft.com/office/drawing/2014/main" id="{7E76AB69-15EA-4359-8AD6-B8395F9A28A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125958" name="Rectangle 6">
            <a:extLst>
              <a:ext uri="{FF2B5EF4-FFF2-40B4-BE49-F238E27FC236}">
                <a16:creationId xmlns:a16="http://schemas.microsoft.com/office/drawing/2014/main" id="{431D9C67-F43B-4EDE-8FDB-ECF036CBCB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5959" name="Rectangle 7">
            <a:extLst>
              <a:ext uri="{FF2B5EF4-FFF2-40B4-BE49-F238E27FC236}">
                <a16:creationId xmlns:a16="http://schemas.microsoft.com/office/drawing/2014/main" id="{A524F8A5-AA14-4C08-B164-CB8F6DCE4C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1668D37-192F-46FB-83C8-D627582D53C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>
            <a:extLst>
              <a:ext uri="{FF2B5EF4-FFF2-40B4-BE49-F238E27FC236}">
                <a16:creationId xmlns:a16="http://schemas.microsoft.com/office/drawing/2014/main" id="{EDE769FB-08F3-4B88-A9BA-74ED90A238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>
            <a:extLst>
              <a:ext uri="{FF2B5EF4-FFF2-40B4-BE49-F238E27FC236}">
                <a16:creationId xmlns:a16="http://schemas.microsoft.com/office/drawing/2014/main" id="{E07E3161-76CD-49C3-BDC3-69BC90B85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0" name="Номер слайда 3">
            <a:extLst>
              <a:ext uri="{FF2B5EF4-FFF2-40B4-BE49-F238E27FC236}">
                <a16:creationId xmlns:a16="http://schemas.microsoft.com/office/drawing/2014/main" id="{E9CA8B14-ACF8-4FB5-86D0-6BD32A662F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CF1BC62-0DFE-446F-8F71-7DD30055BE7C}" type="slidenum">
              <a:rPr lang="ru-RU" altLang="ru-RU"/>
              <a:pPr>
                <a:spcBef>
                  <a:spcPct val="0"/>
                </a:spcBef>
              </a:pPr>
              <a:t>13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>
            <a:extLst>
              <a:ext uri="{FF2B5EF4-FFF2-40B4-BE49-F238E27FC236}">
                <a16:creationId xmlns:a16="http://schemas.microsoft.com/office/drawing/2014/main" id="{8C3027AC-AC26-4E1F-BEE5-F0D236B0A8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Заметки 2">
            <a:extLst>
              <a:ext uri="{FF2B5EF4-FFF2-40B4-BE49-F238E27FC236}">
                <a16:creationId xmlns:a16="http://schemas.microsoft.com/office/drawing/2014/main" id="{FB765D99-AB7D-473E-9023-A0D744C28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id="{D603FAB7-22BB-4C28-93D6-A7C2895DC8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430ABF-0EF8-4FD0-94E7-4B4F3E63D2FE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14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>
            <a:extLst>
              <a:ext uri="{FF2B5EF4-FFF2-40B4-BE49-F238E27FC236}">
                <a16:creationId xmlns:a16="http://schemas.microsoft.com/office/drawing/2014/main" id="{472A4C46-BEAE-404E-877A-2157C09E59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Заметки 2">
            <a:extLst>
              <a:ext uri="{FF2B5EF4-FFF2-40B4-BE49-F238E27FC236}">
                <a16:creationId xmlns:a16="http://schemas.microsoft.com/office/drawing/2014/main" id="{625E4C54-511A-4E66-8589-F5C243DC78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0" name="Номер слайда 3">
            <a:extLst>
              <a:ext uri="{FF2B5EF4-FFF2-40B4-BE49-F238E27FC236}">
                <a16:creationId xmlns:a16="http://schemas.microsoft.com/office/drawing/2014/main" id="{2C36FC9A-AF45-40EB-9CB4-C4A9B14344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518F44-7530-430F-A3DB-1CACC23975E2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26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>
            <a:extLst>
              <a:ext uri="{FF2B5EF4-FFF2-40B4-BE49-F238E27FC236}">
                <a16:creationId xmlns:a16="http://schemas.microsoft.com/office/drawing/2014/main" id="{59D96055-4C88-48B9-A8CB-0425A497B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87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53107-E97D-403F-9908-0E3748D627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7FA29F-C0BD-4D4D-9470-B9FFC8E3CC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BDA30-8510-4CD5-968C-B44E23871B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4849E50-31C7-4EE2-9F0C-F0484F7BEA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5463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D68CA28-2493-4B99-9C3D-C3CD63D953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C0F9E8B-517C-4743-B021-D3F953615E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D06A686-960F-4EB6-9434-C9CB9AAF49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6265D-CD90-4CB6-9C8B-714B4BDD8D3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59248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B40396B-E6E2-4D13-B00A-761E4B1F25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7D2D38A-93B9-4F00-ADE6-D38A5D294C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26DAC35-EE48-4BDB-A4AF-8B786463CF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636F0-1709-497A-A4B1-CD9A0B3F8C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116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CA4B4D-CF31-46D7-A079-A13AD23283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83CC4EB-5AF4-4769-90C6-34D03F59A7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9F4D1E5A-A06A-4066-9DEB-32CEBB6974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73D9F-DE5A-4904-AB99-313B26A6935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5726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34DAED-8AD2-41BE-BC12-965804FF76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47887-2A8F-41DB-8105-A1D1D27162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3B89B5-EF47-425C-BA92-757489D6F5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A8627-F0DD-4866-AD03-55AD3048767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6154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C5EC9494-6E58-4C1E-B220-EDE155F8C9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810C75A-8AC7-4B0B-AEF3-BED84A329C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EBDD9CF-FF67-4FDE-AAF4-13E248D411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7B671D-86F7-4160-AD1B-566721E439D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5701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75223EB9-A4A7-4EB2-9ADA-DB75F4EBBE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E056608A-1DA3-4428-A9F9-898B9295F6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6AE4DAC7-3A22-4D95-AB75-8A666471EA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7749E-8FAA-4FF5-9BC6-21054010FE3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8574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89699CA-1AAB-4FAA-87CE-36DFD0C557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EE6982E-DCA8-45C5-85CC-A1B8F879FF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85667F48-BEF3-43FC-AAD8-F95A151D5D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F6E38-7AD5-4DC0-A740-3C7671FC1F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9704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25CCF77-516F-481B-92C0-2E6CE7A1DB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41B6C01-6438-4D40-9D02-D3F65D34A9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D032D976-3129-4710-A85F-82EBE44953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52EFE-C7C0-4556-AF92-0B6363A1A7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77824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E13158E-CF0D-4491-BB75-FCABA703B7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3E11BD9-889F-40D8-997F-8AB1CCCE2E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0AEE874-0711-4911-9EB8-BCCAAB3CC4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AED65-2DBF-447E-94FD-01A90864ED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9717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28BCE61-101A-4D18-AAF4-DA59A02619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08C1E13-A8C8-4870-BB9F-1A28781C80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B824094-655A-4613-9593-EB32729F10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49684-0689-4472-A907-BC104E19A59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9012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566738" y="304800"/>
            <a:ext cx="8008937" cy="571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48C89AB-F395-4259-9863-7C17360A5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A774FBCA-C553-4C2E-BDFB-C1F422EC4C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68C58211-0965-46A7-A218-8D9E14C06A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370F6-CE05-43EB-A5E2-3FF17B10D50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5821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8EA4C9B-FEFE-4E5D-B34D-D3A18588CE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B346BC9-0CB0-4AD9-9DD9-D0B94F6A50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A95C3AE-A4FE-489B-86CF-B9614E6561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5C772-7891-49E7-A7A2-717ECF391B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2714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66738" y="1752600"/>
            <a:ext cx="3924300" cy="2057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566738" y="3962400"/>
            <a:ext cx="8001000" cy="2057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AF16A5-8FC2-4D05-9297-C890B80D3B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77F71B5D-9F24-4756-8768-C79F19AC43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8FCABE7D-BFA7-4117-B829-8189DBB15F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E7541-E7DB-474D-896A-3BDEEB1B7CD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69674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16BC3A9-E1C8-4A10-93A1-E46CF25E5E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8DC737A-4A3E-4CA8-B84E-EB4B2992CF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5C0EC88-7AA0-4F63-BF59-AE6912BEAE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21946-508B-4FE2-8F55-66AF627A023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3354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>
            <a:extLst>
              <a:ext uri="{FF2B5EF4-FFF2-40B4-BE49-F238E27FC236}">
                <a16:creationId xmlns:a16="http://schemas.microsoft.com/office/drawing/2014/main" id="{B6F6D8C8-C7A4-4D09-92D8-BF3FF9A5D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87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78193-AFF0-4A25-8792-61B741CAAB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FEDE8-B9A3-45FD-8955-B71DA03AFA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768A4D-D10B-485B-81B6-5221CB8CF1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983983-062B-43DF-BF1D-5A447EBFA7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70127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31A7DFE-7720-4161-8B35-6EA880AD96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D876512-BA84-45F8-9734-A6B3B46652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6AD94DD-47E4-43A7-A30D-C81C653D76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A073B-B3E3-4D96-B9AC-CBDCE347D97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70702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AEC1FCE-A135-452F-B9FD-479D84C2DE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3E4A389-344D-411F-9E8D-04DE222A45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CE4178D-0A09-46A6-AA04-8353218AC5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FF6DF-E68A-4A57-B924-60BA67511FF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149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E000DB8-13DC-40B9-BD33-E0CB509406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678C2635-3625-4480-A081-EB1FE5101A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6BE0C55E-5B50-4321-BE70-E71F839EA3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79ECC-7890-4C15-801E-176D9008CB2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92061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9EF4AD-9012-4AB8-82CE-6A2711A711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63EA5A-37B0-44DF-A292-E0443043B7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B73593-D335-494A-A9C5-3A4F37330A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2331A-5985-4280-ADB3-1EC7E670E97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20102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7A04FC3-4854-47B5-8F6C-61B9E9E4E7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D16E131-4175-4F27-A6A6-95A1EBB4C2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AF7BB26-83A0-445F-80F4-B2817B4344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F0B6B-3280-442C-9B0F-E1AD289797E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726640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86C36943-C8A4-49F2-A6F6-A76FFAE34A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8FFB5065-CE84-4A78-A9B2-65A00B69C5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9B5D9DC0-205B-46FB-867A-ADF6308706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6258D-A4C9-48E1-A6CE-A3AC4DC976F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708148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98651FC-A2B9-444F-ADFC-26CCB3333E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B3F84BB-D88C-4816-956C-58FFC97BB6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7B3B77CF-1365-4DCB-9502-CD349A1676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C7431-280D-4CEB-9265-D9D5BAEE7D5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293548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CFBC0D3-0E27-4199-981F-7DA998569F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4C2E095-AE64-4CFF-A09E-27DE7B25B0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9DB9A57A-C567-454F-9084-B2FD43C502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DF29AD-CC34-46DA-B5F4-4FB4D3B8501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31011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0E3D7AF-5EB5-48BE-B68D-173835EE84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1122D2D-A752-4A98-85DD-1024AB7457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4B26655-E604-4ACD-978F-58BE3FE150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2F92E-7B22-45C4-B0A7-2379574C683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09828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2AACB16-88B4-4ECA-A326-4290BB1922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364D19B-11C5-45BC-8F75-773897BD31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A5AED69-BACB-4717-95A1-1961CBF20E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0CAEC-17EC-43C4-93E1-27C1374B83B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26190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566738" y="304800"/>
            <a:ext cx="8008937" cy="571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EA8FAF2A-3F83-47E5-85F4-B9A539FEC0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F35C6DA-BAD5-48E4-AA4A-A2C6C8A723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6B0E767-9EB3-49DF-8E02-842493786B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8762A-65B9-4AFD-9659-F080250A925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440631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BF35ADC-AA41-43B2-BE85-EFF19DAA4F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530D79E-C45B-4D90-946D-8B69A3803E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3DBC3BB-9C50-475C-964E-784912147A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C4F54-5735-40C6-81FB-43D3B0C9737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1968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66738" y="1752600"/>
            <a:ext cx="3924300" cy="2057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566738" y="3962400"/>
            <a:ext cx="8001000" cy="2057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F3FDB16-BC89-41DE-A091-3E7EB94E66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BFC7D8E-0DA3-47C5-9FFE-87611E3B73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2F62875-60BD-4513-95B5-9E0EC76CD1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4944A-C063-4014-9224-F800C286B3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48005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96C83F6-2E03-4183-9684-2C2B06606C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8C53557-10D7-42F4-BF82-4577ABA3E3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74FC1F5-333A-4039-92B7-8DE7E0F02A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86286B-29EE-4A81-B1F2-D653AAB4489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99241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DAC7253-6CEF-486E-965D-7291EFE724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D560C5C-66D2-4342-A9E0-A7CF9931DC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AutoShape 4">
            <a:extLst>
              <a:ext uri="{FF2B5EF4-FFF2-40B4-BE49-F238E27FC236}">
                <a16:creationId xmlns:a16="http://schemas.microsoft.com/office/drawing/2014/main" id="{7F30125A-3BC8-455F-9E4F-E5426831A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9" name="Line 5">
            <a:extLst>
              <a:ext uri="{FF2B5EF4-FFF2-40B4-BE49-F238E27FC236}">
                <a16:creationId xmlns:a16="http://schemas.microsoft.com/office/drawing/2014/main" id="{F00AECE5-4AFC-47AC-A8CB-88CBB0DE4D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766" name="Rectangle 6">
            <a:extLst>
              <a:ext uri="{FF2B5EF4-FFF2-40B4-BE49-F238E27FC236}">
                <a16:creationId xmlns:a16="http://schemas.microsoft.com/office/drawing/2014/main" id="{F7ED318E-8400-4F5B-9E23-11C9081DD6B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7767" name="Rectangle 7">
            <a:extLst>
              <a:ext uri="{FF2B5EF4-FFF2-40B4-BE49-F238E27FC236}">
                <a16:creationId xmlns:a16="http://schemas.microsoft.com/office/drawing/2014/main" id="{E46BB324-9106-4E94-81B0-BFAD9EDFE06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7768" name="Rectangle 8">
            <a:extLst>
              <a:ext uri="{FF2B5EF4-FFF2-40B4-BE49-F238E27FC236}">
                <a16:creationId xmlns:a16="http://schemas.microsoft.com/office/drawing/2014/main" id="{19EA6B21-5732-4E79-923B-CD123C853C2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8947904-9EB7-481D-9EE1-184FD9C120B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  <p:sldLayoutId id="2147484014" r:id="rId13"/>
    <p:sldLayoutId id="2147484015" r:id="rId14"/>
    <p:sldLayoutId id="2147484016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>
          <a:solidFill>
            <a:schemeClr val="tx1"/>
          </a:solidFill>
          <a:latin typeface="+mn-lt"/>
          <a:cs typeface="+mn-cs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9F1E904-1FDD-44A4-9D0D-42D18E703E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2BA8A87-9741-4C90-83EA-356EAA7C55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2052" name="AutoShape 4">
            <a:extLst>
              <a:ext uri="{FF2B5EF4-FFF2-40B4-BE49-F238E27FC236}">
                <a16:creationId xmlns:a16="http://schemas.microsoft.com/office/drawing/2014/main" id="{351A7927-01BA-416A-ACEC-114A0C2E9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3" name="Line 5">
            <a:extLst>
              <a:ext uri="{FF2B5EF4-FFF2-40B4-BE49-F238E27FC236}">
                <a16:creationId xmlns:a16="http://schemas.microsoft.com/office/drawing/2014/main" id="{A431C991-B32D-457F-A268-282CD87418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766" name="Rectangle 6">
            <a:extLst>
              <a:ext uri="{FF2B5EF4-FFF2-40B4-BE49-F238E27FC236}">
                <a16:creationId xmlns:a16="http://schemas.microsoft.com/office/drawing/2014/main" id="{A0290373-1C39-4FB0-A581-26D7F99D526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7767" name="Rectangle 7">
            <a:extLst>
              <a:ext uri="{FF2B5EF4-FFF2-40B4-BE49-F238E27FC236}">
                <a16:creationId xmlns:a16="http://schemas.microsoft.com/office/drawing/2014/main" id="{961D85BB-7B32-4089-98A9-9A882C3BF89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7768" name="Rectangle 8">
            <a:extLst>
              <a:ext uri="{FF2B5EF4-FFF2-40B4-BE49-F238E27FC236}">
                <a16:creationId xmlns:a16="http://schemas.microsoft.com/office/drawing/2014/main" id="{EA334369-CD29-4289-9568-88C2AA5381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20683F3-ADF0-4671-BE48-137656FE0CE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  <p:sldLayoutId id="2147484027" r:id="rId12"/>
    <p:sldLayoutId id="2147484028" r:id="rId13"/>
    <p:sldLayoutId id="2147484029" r:id="rId14"/>
    <p:sldLayoutId id="2147484030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>
          <a:solidFill>
            <a:schemeClr val="tx1"/>
          </a:solidFill>
          <a:latin typeface="+mn-lt"/>
          <a:cs typeface="+mn-cs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&#1084;&#1080;&#1085;&#1086;&#1073;&#1088;&#1085;&#1072;&#1091;&#1082;&#1080;.&#1088;&#1092;/%D0%B4%D0%BE%D0%BA%D1%83%D0%BC%D0%B5%D0%BD%D1%82%D1%8B/2365/%D1%84%D0%B0%D0%B9%D0%BB/736/12.05.17-%D0%9F%D1%80%D0%B8%D0%BA%D0%B0%D0%B7_413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>
            <a:extLst>
              <a:ext uri="{FF2B5EF4-FFF2-40B4-BE49-F238E27FC236}">
                <a16:creationId xmlns:a16="http://schemas.microsoft.com/office/drawing/2014/main" id="{E5D6E458-DE21-4462-8D72-20D53C255D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8" y="1773238"/>
            <a:ext cx="8001000" cy="4267200"/>
          </a:xfrm>
        </p:spPr>
        <p:txBody>
          <a:bodyPr/>
          <a:lstStyle/>
          <a:p>
            <a:pPr marL="609600" indent="-609600"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/>
              <a:t>     </a:t>
            </a:r>
          </a:p>
          <a:p>
            <a:pPr marL="609600" indent="-609600"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800" b="1" i="1">
              <a:solidFill>
                <a:srgbClr val="CC0000"/>
              </a:solidFill>
            </a:endParaRPr>
          </a:p>
          <a:p>
            <a:pPr marL="609600" indent="-609600"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800" b="1" i="1">
                <a:solidFill>
                  <a:srgbClr val="CC0000"/>
                </a:solidFill>
              </a:rPr>
              <a:t>СТРУКТУРА РАБОЧЕЙ ПРОГРАММЫ</a:t>
            </a:r>
          </a:p>
          <a:p>
            <a:pPr marL="609600" indent="-609600"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800" b="1" i="1">
                <a:solidFill>
                  <a:srgbClr val="CC0000"/>
                </a:solidFill>
              </a:rPr>
              <a:t> </a:t>
            </a:r>
          </a:p>
          <a:p>
            <a:pPr marL="609600" indent="-609600" algn="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000" b="1" i="1"/>
          </a:p>
          <a:p>
            <a:pPr marL="609600" indent="-609600" algn="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000" b="1" i="1"/>
          </a:p>
          <a:p>
            <a:pPr marL="609600" indent="-609600" algn="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000" b="1" i="1"/>
              <a:t>Л.И.Байер, методист МБОУ ДПО                    </a:t>
            </a:r>
          </a:p>
          <a:p>
            <a:pPr marL="609600" indent="-609600" algn="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000" b="1" i="1"/>
              <a:t>«Научно-методический центр»</a:t>
            </a:r>
          </a:p>
          <a:p>
            <a:pPr marL="609600" indent="-609600" algn="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000" b="1" i="1">
              <a:solidFill>
                <a:srgbClr val="FF0000"/>
              </a:solidFill>
            </a:endParaRPr>
          </a:p>
          <a:p>
            <a:pPr marL="609600" indent="-609600"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000" b="1" i="1">
                <a:solidFill>
                  <a:srgbClr val="FF0000"/>
                </a:solidFill>
              </a:rPr>
              <a:t>2015</a:t>
            </a:r>
          </a:p>
          <a:p>
            <a:pPr marL="609600" indent="-609600"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000" b="1" i="1">
              <a:solidFill>
                <a:srgbClr val="FF0000"/>
              </a:solidFill>
            </a:endParaRPr>
          </a:p>
          <a:p>
            <a:pPr marL="609600" indent="-609600"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000" b="1" i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FEA2A35-5C88-42F6-8223-5B5BCD2A86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2988" y="333375"/>
            <a:ext cx="6696075" cy="136683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>
                <a:solidFill>
                  <a:schemeClr val="accent6"/>
                </a:solidFill>
              </a:rPr>
              <a:t>Виды </a:t>
            </a:r>
            <a:br>
              <a:rPr lang="ru-RU" sz="3600" b="1" dirty="0">
                <a:solidFill>
                  <a:schemeClr val="accent6"/>
                </a:solidFill>
              </a:rPr>
            </a:br>
            <a:r>
              <a:rPr lang="ru-RU" sz="3600" b="1" dirty="0">
                <a:solidFill>
                  <a:schemeClr val="accent6"/>
                </a:solidFill>
              </a:rPr>
              <a:t>учебных   программ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77710E8D-EBAD-46BF-8D13-1210F7848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636838"/>
            <a:ext cx="7775575" cy="3240087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  <a:defRPr/>
            </a:pPr>
            <a:r>
              <a:rPr lang="ru-RU" altLang="ru-RU" dirty="0">
                <a:solidFill>
                  <a:srgbClr val="FF0000"/>
                </a:solidFill>
              </a:rPr>
              <a:t>   </a:t>
            </a:r>
            <a:r>
              <a:rPr lang="ru-RU" altLang="ru-RU" b="1" dirty="0">
                <a:solidFill>
                  <a:schemeClr val="accent6"/>
                </a:solidFill>
              </a:rPr>
              <a:t>Примерная</a:t>
            </a:r>
            <a:r>
              <a:rPr lang="ru-RU" altLang="ru-RU" dirty="0">
                <a:solidFill>
                  <a:srgbClr val="FF0000"/>
                </a:solidFill>
              </a:rPr>
              <a:t> </a:t>
            </a:r>
            <a:r>
              <a:rPr lang="ru-RU" altLang="ru-RU" dirty="0"/>
              <a:t>(типовая) учебная программа</a:t>
            </a:r>
          </a:p>
          <a:p>
            <a:pPr eaLnBrk="1" hangingPunct="1">
              <a:defRPr/>
            </a:pPr>
            <a:endParaRPr lang="ru-RU" altLang="ru-RU" dirty="0"/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ru-RU" altLang="ru-RU" b="1" dirty="0"/>
              <a:t>  </a:t>
            </a:r>
            <a:r>
              <a:rPr lang="ru-RU" altLang="ru-RU" b="1" dirty="0">
                <a:solidFill>
                  <a:srgbClr val="FF0000"/>
                </a:solidFill>
              </a:rPr>
              <a:t> </a:t>
            </a:r>
            <a:r>
              <a:rPr lang="ru-RU" altLang="ru-RU" b="1" dirty="0">
                <a:solidFill>
                  <a:schemeClr val="accent6"/>
                </a:solidFill>
              </a:rPr>
              <a:t>Авторская</a:t>
            </a:r>
            <a:r>
              <a:rPr lang="ru-RU" altLang="ru-RU" dirty="0">
                <a:solidFill>
                  <a:srgbClr val="FF0000"/>
                </a:solidFill>
              </a:rPr>
              <a:t> </a:t>
            </a:r>
            <a:r>
              <a:rPr lang="ru-RU" altLang="ru-RU" dirty="0"/>
              <a:t>программа</a:t>
            </a:r>
          </a:p>
          <a:p>
            <a:pPr eaLnBrk="1" hangingPunct="1">
              <a:defRPr/>
            </a:pPr>
            <a:endParaRPr lang="ru-RU" altLang="ru-RU" dirty="0">
              <a:solidFill>
                <a:schemeClr val="accent6"/>
              </a:solidFill>
            </a:endParaRP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ru-RU" altLang="ru-RU" b="1" dirty="0">
                <a:solidFill>
                  <a:schemeClr val="accent6"/>
                </a:solidFill>
              </a:rPr>
              <a:t>   Рабочая</a:t>
            </a:r>
            <a:r>
              <a:rPr lang="ru-RU" altLang="ru-RU" dirty="0">
                <a:solidFill>
                  <a:schemeClr val="accent6"/>
                </a:solidFill>
              </a:rPr>
              <a:t> </a:t>
            </a:r>
            <a:r>
              <a:rPr lang="ru-RU" altLang="ru-RU" dirty="0"/>
              <a:t>программа</a:t>
            </a:r>
          </a:p>
          <a:p>
            <a:pPr eaLnBrk="1" hangingPunct="1">
              <a:defRPr/>
            </a:pPr>
            <a:r>
              <a:rPr lang="ru-RU" altLang="ru-RU" sz="2400" dirty="0"/>
              <a:t> 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E0379BA-64A4-43A5-8DF1-F75710BD5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8888" y="549275"/>
            <a:ext cx="6696075" cy="122396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>
                <a:solidFill>
                  <a:schemeClr val="accent6"/>
                </a:solidFill>
              </a:rPr>
              <a:t>Примерная (типовая) учебная  программа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2B0775B-7A7E-43BC-B1B5-5DFD2885A7A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268538" y="2636838"/>
            <a:ext cx="5975350" cy="4221162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" pitchFamily="2" charset="2"/>
              <a:buChar char="q"/>
            </a:pPr>
            <a:r>
              <a:rPr lang="ru-RU" altLang="ru-RU"/>
              <a:t> документ, рекомендуемый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     </a:t>
            </a:r>
            <a:r>
              <a:rPr lang="ru-RU" altLang="ru-RU" sz="2600"/>
              <a:t>Минобрнауки России;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q"/>
            </a:pPr>
            <a:r>
              <a:rPr lang="ru-RU" altLang="ru-RU" sz="2600"/>
              <a:t> детально раскрывает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600"/>
              <a:t>     обязательные       (федеральные)  компоненты содержания  обучения;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q"/>
            </a:pPr>
            <a:r>
              <a:rPr lang="ru-RU" altLang="ru-RU" sz="2600"/>
              <a:t>  требования к качеству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600"/>
              <a:t>    усвоения учебного     материала по конкретному предмету . </a:t>
            </a:r>
          </a:p>
        </p:txBody>
      </p:sp>
      <p:pic>
        <p:nvPicPr>
          <p:cNvPr id="8196" name="Picture 2" descr="C:\Documents and Settings\Vipkro\Мои документы\Мои рисунки\Учебник\РабПрог\1.jpg">
            <a:extLst>
              <a:ext uri="{FF2B5EF4-FFF2-40B4-BE49-F238E27FC236}">
                <a16:creationId xmlns:a16="http://schemas.microsoft.com/office/drawing/2014/main" id="{E9DDB6FB-CD52-473F-A438-6B3173995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8957">
            <a:off x="7753350" y="3448050"/>
            <a:ext cx="1228725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6" descr="C:\Documents and Settings\Антонина Ивановна\Мои документы\Методическая работа\Математика\годичные семинары\2011-2012 уч.год\ФГОСТ\картинки\программа математика.jpeg">
            <a:extLst>
              <a:ext uri="{FF2B5EF4-FFF2-40B4-BE49-F238E27FC236}">
                <a16:creationId xmlns:a16="http://schemas.microsoft.com/office/drawing/2014/main" id="{9193AE5F-F41A-4067-B703-65588B464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852738"/>
            <a:ext cx="1800225" cy="326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3" descr="C:\Documents and Settings\Vipkro\Мои документы\Мои рисунки\Учебник\РабПрог\2.jpg">
            <a:extLst>
              <a:ext uri="{FF2B5EF4-FFF2-40B4-BE49-F238E27FC236}">
                <a16:creationId xmlns:a16="http://schemas.microsoft.com/office/drawing/2014/main" id="{24BDD2AB-F9A6-4445-B3F6-9A9D23DDD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237707">
            <a:off x="7667625" y="4440238"/>
            <a:ext cx="1182688" cy="188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271808A-B937-4AA5-B9E8-8593CCB9EB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850" y="333375"/>
            <a:ext cx="6840538" cy="18002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>
                <a:solidFill>
                  <a:schemeClr val="accent6"/>
                </a:solidFill>
              </a:rPr>
              <a:t>Авторская </a:t>
            </a:r>
            <a:br>
              <a:rPr lang="ru-RU" sz="3600" b="1" dirty="0">
                <a:solidFill>
                  <a:schemeClr val="accent6"/>
                </a:solidFill>
              </a:rPr>
            </a:br>
            <a:r>
              <a:rPr lang="ru-RU" sz="3600" b="1" dirty="0">
                <a:solidFill>
                  <a:schemeClr val="accent6"/>
                </a:solidFill>
              </a:rPr>
              <a:t>учебная  программа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CB97667-D6C8-42F3-8C22-F6A2A90AA86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79613" y="2420938"/>
            <a:ext cx="7164387" cy="4149725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ru-RU" altLang="ru-RU"/>
              <a:t> </a:t>
            </a:r>
            <a:r>
              <a:rPr lang="ru-RU" altLang="ru-RU" sz="2400" b="1" i="1"/>
              <a:t>документ,</a:t>
            </a:r>
            <a:r>
              <a:rPr lang="ru-RU" altLang="ru-RU" sz="2400"/>
              <a:t> созданный на основе ФГОС и примерной учебной программы;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altLang="ru-RU" sz="2400"/>
              <a:t>   имеющий авторскую концепцию построения содержания учебного курса, предмета, дисциплины   (модуля);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altLang="ru-RU" sz="2400"/>
              <a:t> разрабатывается одним автором или группой авторов.</a:t>
            </a:r>
          </a:p>
          <a:p>
            <a:pPr eaLnBrk="1" hangingPunct="1"/>
            <a:endParaRPr lang="ru-RU" altLang="ru-RU"/>
          </a:p>
          <a:p>
            <a:pPr eaLnBrk="1" hangingPunct="1"/>
            <a:endParaRPr lang="ru-RU" altLang="ru-RU" sz="2600"/>
          </a:p>
        </p:txBody>
      </p:sp>
      <p:pic>
        <p:nvPicPr>
          <p:cNvPr id="9220" name="Picture 6" descr="C:\Documents and Settings\Антонина Ивановна\Рабочий стол\1076925.jpg">
            <a:extLst>
              <a:ext uri="{FF2B5EF4-FFF2-40B4-BE49-F238E27FC236}">
                <a16:creationId xmlns:a16="http://schemas.microsoft.com/office/drawing/2014/main" id="{DAC125F8-E3C6-4B6D-B46D-C85ACF01D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0"/>
            <a:ext cx="1835150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C:\Documents and Settings\Антонина Ивановна\Рабочий стол\1079543.jpg">
            <a:extLst>
              <a:ext uri="{FF2B5EF4-FFF2-40B4-BE49-F238E27FC236}">
                <a16:creationId xmlns:a16="http://schemas.microsoft.com/office/drawing/2014/main" id="{10A87901-0BEA-48B9-A039-6063377DE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68638"/>
            <a:ext cx="1979613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Прямоугольник 12">
            <a:extLst>
              <a:ext uri="{FF2B5EF4-FFF2-40B4-BE49-F238E27FC236}">
                <a16:creationId xmlns:a16="http://schemas.microsoft.com/office/drawing/2014/main" id="{B9AEA98A-542E-4D74-88E1-DBC2A8261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050" y="5300663"/>
            <a:ext cx="67691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>
                <a:solidFill>
                  <a:srgbClr val="000000"/>
                </a:solidFill>
                <a:latin typeface="Arial" panose="020B0604020202020204" pitchFamily="34" charset="0"/>
              </a:rPr>
              <a:t>Для авторской программы характерны </a:t>
            </a:r>
            <a:r>
              <a:rPr lang="ru-RU" altLang="ru-RU" sz="2000" b="1">
                <a:solidFill>
                  <a:srgbClr val="000099"/>
                </a:solidFill>
                <a:latin typeface="Arial" panose="020B0604020202020204" pitchFamily="34" charset="0"/>
              </a:rPr>
              <a:t>оригинальные концепция и построение содержания. 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>
                <a:solidFill>
                  <a:srgbClr val="000000"/>
                </a:solidFill>
                <a:latin typeface="Arial" panose="020B0604020202020204" pitchFamily="34" charset="0"/>
              </a:rPr>
              <a:t>Внедрению авторской программы в практику работы ОО предшествует её </a:t>
            </a:r>
            <a:r>
              <a:rPr lang="ru-RU" altLang="ru-RU" sz="2000" b="1">
                <a:solidFill>
                  <a:srgbClr val="000099"/>
                </a:solidFill>
                <a:latin typeface="Arial" panose="020B0604020202020204" pitchFamily="34" charset="0"/>
              </a:rPr>
              <a:t>экспертиза и апробация</a:t>
            </a:r>
            <a:r>
              <a:rPr lang="ru-RU" altLang="ru-RU" sz="200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FDA76B2-1CFA-4B6E-8D89-8DF063DA7A90}"/>
              </a:ext>
            </a:extLst>
          </p:cNvPr>
          <p:cNvSpPr txBox="1"/>
          <p:nvPr/>
        </p:nvSpPr>
        <p:spPr>
          <a:xfrm>
            <a:off x="611188" y="333375"/>
            <a:ext cx="7993062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32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Различия авторской и рабочей программ</a:t>
            </a:r>
          </a:p>
        </p:txBody>
      </p:sp>
      <p:grpSp>
        <p:nvGrpSpPr>
          <p:cNvPr id="10243" name="Группа 32">
            <a:extLst>
              <a:ext uri="{FF2B5EF4-FFF2-40B4-BE49-F238E27FC236}">
                <a16:creationId xmlns:a16="http://schemas.microsoft.com/office/drawing/2014/main" id="{B87F39F4-5D81-4C34-B5DE-7AAF10C5C1AE}"/>
              </a:ext>
            </a:extLst>
          </p:cNvPr>
          <p:cNvGrpSpPr>
            <a:grpSpLocks/>
          </p:cNvGrpSpPr>
          <p:nvPr/>
        </p:nvGrpSpPr>
        <p:grpSpPr bwMode="auto">
          <a:xfrm>
            <a:off x="5988050" y="4718050"/>
            <a:ext cx="1316038" cy="1316038"/>
            <a:chOff x="5301347" y="1997361"/>
            <a:chExt cx="1316414" cy="1316414"/>
          </a:xfrm>
        </p:grpSpPr>
        <p:sp>
          <p:nvSpPr>
            <p:cNvPr id="10257" name="Овал 39">
              <a:extLst>
                <a:ext uri="{FF2B5EF4-FFF2-40B4-BE49-F238E27FC236}">
                  <a16:creationId xmlns:a16="http://schemas.microsoft.com/office/drawing/2014/main" id="{C0F4FA13-7454-4F4E-A64B-E6CC468FC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1347" y="1997361"/>
              <a:ext cx="1316414" cy="1316414"/>
            </a:xfrm>
            <a:prstGeom prst="ellipse">
              <a:avLst/>
            </a:prstGeom>
            <a:solidFill>
              <a:srgbClr val="7030A0"/>
            </a:solidFill>
            <a:ln w="12700" algn="ctr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58" name="Овал 4">
              <a:extLst>
                <a:ext uri="{FF2B5EF4-FFF2-40B4-BE49-F238E27FC236}">
                  <a16:creationId xmlns:a16="http://schemas.microsoft.com/office/drawing/2014/main" id="{9012BB4E-81A2-41AB-918C-353371A382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4131" y="2190145"/>
              <a:ext cx="930846" cy="93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780" tIns="17780" rIns="17780" bIns="17780" anchor="ctr"/>
            <a:lstStyle>
              <a:lvl1pPr defTabSz="6223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 defTabSz="6223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 defTabSz="6223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 defTabSz="6223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 defTabSz="6223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defTabSz="6223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defTabSz="6223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defTabSz="6223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defTabSz="6223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FontTx/>
                <a:buNone/>
              </a:pPr>
              <a:r>
                <a:rPr lang="ru-RU" altLang="ru-RU" sz="1400" b="1">
                  <a:solidFill>
                    <a:srgbClr val="FFFFFF"/>
                  </a:solidFill>
                </a:rPr>
                <a:t>авторская программа</a:t>
              </a:r>
            </a:p>
          </p:txBody>
        </p:sp>
      </p:grpSp>
      <p:grpSp>
        <p:nvGrpSpPr>
          <p:cNvPr id="10244" name="Группа 34">
            <a:extLst>
              <a:ext uri="{FF2B5EF4-FFF2-40B4-BE49-F238E27FC236}">
                <a16:creationId xmlns:a16="http://schemas.microsoft.com/office/drawing/2014/main" id="{2F8B38A9-9042-4CD8-BC33-5B069D05C205}"/>
              </a:ext>
            </a:extLst>
          </p:cNvPr>
          <p:cNvGrpSpPr>
            <a:grpSpLocks/>
          </p:cNvGrpSpPr>
          <p:nvPr/>
        </p:nvGrpSpPr>
        <p:grpSpPr bwMode="auto">
          <a:xfrm>
            <a:off x="1644650" y="4718050"/>
            <a:ext cx="1317625" cy="1316038"/>
            <a:chOff x="1307038" y="1997361"/>
            <a:chExt cx="1316414" cy="1316414"/>
          </a:xfrm>
        </p:grpSpPr>
        <p:sp>
          <p:nvSpPr>
            <p:cNvPr id="10255" name="Овал 35">
              <a:extLst>
                <a:ext uri="{FF2B5EF4-FFF2-40B4-BE49-F238E27FC236}">
                  <a16:creationId xmlns:a16="http://schemas.microsoft.com/office/drawing/2014/main" id="{AFA0C4AD-D8FA-4F4D-9559-8356564B8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7038" y="1997361"/>
              <a:ext cx="1316414" cy="1316414"/>
            </a:xfrm>
            <a:prstGeom prst="ellipse">
              <a:avLst/>
            </a:prstGeom>
            <a:solidFill>
              <a:srgbClr val="4472C4"/>
            </a:solidFill>
            <a:ln w="12700" algn="ctr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56" name="Овал 8">
              <a:extLst>
                <a:ext uri="{FF2B5EF4-FFF2-40B4-BE49-F238E27FC236}">
                  <a16:creationId xmlns:a16="http://schemas.microsoft.com/office/drawing/2014/main" id="{7AFE658D-1058-4A80-97AA-FE6C020472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822" y="2190145"/>
              <a:ext cx="930846" cy="93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780" tIns="17780" rIns="17780" bIns="17780" anchor="ctr"/>
            <a:lstStyle>
              <a:lvl1pPr defTabSz="6223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 defTabSz="6223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 defTabSz="6223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 defTabSz="6223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 defTabSz="6223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defTabSz="6223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defTabSz="6223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defTabSz="6223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defTabSz="6223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FontTx/>
                <a:buNone/>
              </a:pPr>
              <a:r>
                <a:rPr lang="ru-RU" altLang="ru-RU" sz="1400" b="1">
                  <a:solidFill>
                    <a:srgbClr val="FFFFFF"/>
                  </a:solidFill>
                </a:rPr>
                <a:t>рабочая программа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6643B55-A16D-4C60-B64B-E8CCF2627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8" y="3238500"/>
            <a:ext cx="3702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Calibri" panose="020F0502020204030204" pitchFamily="34" charset="0"/>
              </a:rPr>
              <a:t>Разрабатывает учитель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7CF215-8DD0-42F3-9A45-D03721811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900" y="3238500"/>
            <a:ext cx="422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Calibri" panose="020F0502020204030204" pitchFamily="34" charset="0"/>
              </a:rPr>
              <a:t>Разрабатывает автор или группа авторов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1D5F7B0-D36D-49A9-B54A-1211F3E08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8" y="1760538"/>
            <a:ext cx="37020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Calibri" panose="020F0502020204030204" pitchFamily="34" charset="0"/>
              </a:rPr>
              <a:t>Утверждается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8584988-D8BF-45CC-9B3C-B167ED80C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900" y="1760538"/>
            <a:ext cx="4225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Calibri" panose="020F0502020204030204" pitchFamily="34" charset="0"/>
              </a:rPr>
              <a:t>Проходит апробацию</a:t>
            </a:r>
            <a:r>
              <a:rPr lang="ru-RU" altLang="ru-RU" sz="1800" baseline="30000">
                <a:solidFill>
                  <a:srgbClr val="000000"/>
                </a:solidFill>
                <a:latin typeface="Calibri" panose="020F0502020204030204" pitchFamily="34" charset="0"/>
              </a:rPr>
              <a:t>*</a:t>
            </a:r>
            <a:endParaRPr lang="ru-RU" altLang="ru-RU" sz="18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BD63D0F-B1BE-487D-9341-CF222576B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6543675"/>
            <a:ext cx="63785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600" baseline="30000">
                <a:solidFill>
                  <a:srgbClr val="000000"/>
                </a:solidFill>
                <a:latin typeface="Calibri" panose="020F0502020204030204" pitchFamily="34" charset="0"/>
              </a:rPr>
              <a:t>*</a:t>
            </a:r>
            <a:r>
              <a:rPr lang="ru-RU" altLang="ru-RU" sz="1600">
                <a:solidFill>
                  <a:srgbClr val="000000"/>
                </a:solidFill>
                <a:latin typeface="Calibri" panose="020F0502020204030204" pitchFamily="34" charset="0"/>
              </a:rPr>
              <a:t> Апробация. Официальное одобрение, утверждение (лат. approbatio) </a:t>
            </a:r>
            <a:endParaRPr lang="ru-RU" altLang="ru-RU" sz="1600" baseline="300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Стрелка вверх 3">
            <a:extLst>
              <a:ext uri="{FF2B5EF4-FFF2-40B4-BE49-F238E27FC236}">
                <a16:creationId xmlns:a16="http://schemas.microsoft.com/office/drawing/2014/main" id="{CE96171C-A236-4B61-A7D1-C6AF6A0C9F03}"/>
              </a:ext>
            </a:extLst>
          </p:cNvPr>
          <p:cNvSpPr/>
          <p:nvPr/>
        </p:nvSpPr>
        <p:spPr>
          <a:xfrm>
            <a:off x="1757363" y="3683000"/>
            <a:ext cx="1092200" cy="960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Стрелка вверх 25">
            <a:extLst>
              <a:ext uri="{FF2B5EF4-FFF2-40B4-BE49-F238E27FC236}">
                <a16:creationId xmlns:a16="http://schemas.microsoft.com/office/drawing/2014/main" id="{33958851-69C2-4E95-AD75-0D086CD54A5C}"/>
              </a:ext>
            </a:extLst>
          </p:cNvPr>
          <p:cNvSpPr/>
          <p:nvPr/>
        </p:nvSpPr>
        <p:spPr>
          <a:xfrm>
            <a:off x="1757363" y="2203450"/>
            <a:ext cx="1092200" cy="9620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Стрелка вверх 26">
            <a:extLst>
              <a:ext uri="{FF2B5EF4-FFF2-40B4-BE49-F238E27FC236}">
                <a16:creationId xmlns:a16="http://schemas.microsoft.com/office/drawing/2014/main" id="{C8DA3A3E-1F4C-4026-9552-7D040BE7DB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9175" y="2203450"/>
            <a:ext cx="1093788" cy="962025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7030A0"/>
          </a:solidFill>
          <a:ln w="12700" algn="ctr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28" name="Стрелка вверх 27">
            <a:extLst>
              <a:ext uri="{FF2B5EF4-FFF2-40B4-BE49-F238E27FC236}">
                <a16:creationId xmlns:a16="http://schemas.microsoft.com/office/drawing/2014/main" id="{A26A2798-F48F-44E7-83CB-546A1EC36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9175" y="3683000"/>
            <a:ext cx="1093788" cy="960438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7030A0"/>
          </a:solidFill>
          <a:ln w="12700" algn="ctr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6268AE4-ACDC-49C9-8164-F04A8C2B4805}"/>
              </a:ext>
            </a:extLst>
          </p:cNvPr>
          <p:cNvSpPr/>
          <p:nvPr/>
        </p:nvSpPr>
        <p:spPr>
          <a:xfrm>
            <a:off x="4126854" y="4694300"/>
            <a:ext cx="696024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ru-RU" sz="80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cs typeface="Arial" charset="0"/>
              </a:rPr>
              <a:t>=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4" grpId="0" animBg="1"/>
      <p:bldP spid="26" grpId="0" animBg="1"/>
      <p:bldP spid="27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3F9B4F3-FC0E-44A3-AE59-459D71AB81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088" y="188913"/>
            <a:ext cx="7273925" cy="13684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>
                <a:solidFill>
                  <a:schemeClr val="accent6"/>
                </a:solidFill>
              </a:rPr>
              <a:t>Рабочая программа учебного предмета, курса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15FA60AC-C9ED-4D1A-B05D-9D8F4F0CC8C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68313" y="2565400"/>
            <a:ext cx="7775575" cy="4148138"/>
          </a:xfrm>
        </p:spPr>
        <p:txBody>
          <a:bodyPr/>
          <a:lstStyle/>
          <a:p>
            <a:pPr algn="just" eaLnBrk="1" hangingPunct="1"/>
            <a:r>
              <a:rPr lang="ru-RU" altLang="ru-RU" sz="2400"/>
              <a:t>(далее – рабочая программа) – учебная программа, </a:t>
            </a:r>
            <a:r>
              <a:rPr lang="ru-RU" altLang="ru-RU" sz="2400" b="1" i="1"/>
              <a:t>разработанная педагогом </a:t>
            </a:r>
            <a:r>
              <a:rPr lang="ru-RU" altLang="ru-RU" sz="2400"/>
              <a:t>на основе примерной (типовой) и (или) авторской учебной программы для конкретной ОО и определенного класса (группы), имеющая изменения и дополнения в содержании, последовательности изучения тем, количестве часов, использовании организационных форм обучения и т. п.</a:t>
            </a:r>
          </a:p>
          <a:p>
            <a:pPr eaLnBrk="1" hangingPunct="1"/>
            <a:endParaRPr lang="ru-RU" altLang="ru-RU" sz="2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665BF3-327E-4968-962A-C2DFE3EF9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675" y="-242888"/>
            <a:ext cx="8001000" cy="1763713"/>
          </a:xfrm>
        </p:spPr>
        <p:txBody>
          <a:bodyPr/>
          <a:lstStyle/>
          <a:p>
            <a:pPr>
              <a:defRPr/>
            </a:pPr>
            <a:br>
              <a:rPr lang="ru-RU" sz="4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br>
              <a:rPr lang="ru-RU" sz="4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ru-RU" sz="32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Рабочая программа </a:t>
            </a:r>
            <a:br>
              <a:rPr lang="ru-RU" sz="32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ru-RU" sz="32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по учебному предмету, курсу –</a:t>
            </a:r>
            <a:br>
              <a:rPr lang="ru-RU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endParaRPr lang="ru-RU" sz="3200" dirty="0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ED2FA947-C92A-4173-9267-5E790C516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sz="3200" b="1" dirty="0">
                <a:solidFill>
                  <a:schemeClr val="accent6"/>
                </a:solidFill>
                <a:latin typeface="Arial" charset="0"/>
              </a:rPr>
              <a:t>Это </a:t>
            </a:r>
            <a:r>
              <a:rPr lang="ru-RU" sz="3200" dirty="0">
                <a:latin typeface="Arial" charset="0"/>
              </a:rPr>
              <a:t>программа  действий  учителя для достижения образовательных результатов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>
            <a:extLst>
              <a:ext uri="{FF2B5EF4-FFF2-40B4-BE49-F238E27FC236}">
                <a16:creationId xmlns:a16="http://schemas.microsoft.com/office/drawing/2014/main" id="{284D321A-9439-4653-9677-E5B045B3E6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5BB3419B-A71A-4A34-958A-414D49923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70000"/>
              </a:lnSpc>
              <a:buFont typeface="Georgia" pitchFamily="18" charset="0"/>
              <a:buNone/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Рабочая программа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ru-RU" sz="2400" dirty="0">
                <a:solidFill>
                  <a:srgbClr val="7F7F7F"/>
                </a:solidFill>
                <a:latin typeface="Arial" charset="0"/>
              </a:rPr>
              <a:t>– </a:t>
            </a:r>
            <a:r>
              <a:rPr lang="ru-RU" sz="2400" dirty="0">
                <a:latin typeface="Arial" charset="0"/>
              </a:rPr>
              <a:t>нормативный документ, определяющий объем, порядок, содержание изучения и преподавания какой-либо учебной дисциплины, основывающийся на примерной программе по учебному предмету.</a:t>
            </a:r>
          </a:p>
          <a:p>
            <a:pPr algn="just" eaLnBrk="1" hangingPunct="1">
              <a:lnSpc>
                <a:spcPct val="70000"/>
              </a:lnSpc>
              <a:buFont typeface="Georgia" pitchFamily="18" charset="0"/>
              <a:buNone/>
              <a:defRPr/>
            </a:pPr>
            <a:endParaRPr lang="ru-RU" sz="2400" b="1" dirty="0">
              <a:latin typeface="Arial" charset="0"/>
            </a:endParaRPr>
          </a:p>
          <a:p>
            <a:pPr algn="just" eaLnBrk="1" hangingPunct="1">
              <a:lnSpc>
                <a:spcPct val="70000"/>
              </a:lnSpc>
              <a:buFont typeface="Georgia" pitchFamily="18" charset="0"/>
              <a:buNone/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Цель рабочей программы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ru-RU" sz="2400" dirty="0">
                <a:latin typeface="Arial" charset="0"/>
              </a:rPr>
              <a:t>– планирование, организация и управление учебным процессом по определенной учебной дисциплине.</a:t>
            </a:r>
          </a:p>
          <a:p>
            <a:pPr algn="just" eaLnBrk="1" hangingPunct="1">
              <a:lnSpc>
                <a:spcPct val="70000"/>
              </a:lnSpc>
              <a:buFont typeface="Georgia" pitchFamily="18" charset="0"/>
              <a:buNone/>
              <a:defRPr/>
            </a:pPr>
            <a:endParaRPr lang="ru-RU" sz="2400" b="1" dirty="0">
              <a:latin typeface="Arial" charset="0"/>
            </a:endParaRPr>
          </a:p>
          <a:p>
            <a:pPr algn="just" eaLnBrk="1" hangingPunct="1">
              <a:lnSpc>
                <a:spcPct val="70000"/>
              </a:lnSpc>
              <a:buFont typeface="Georgia" pitchFamily="18" charset="0"/>
              <a:buNone/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Задачи учебной рабочей программы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ru-RU" sz="2400" dirty="0">
                <a:latin typeface="Arial" charset="0"/>
              </a:rPr>
              <a:t>– конкретное определение содержания, объема, порядка изучения учебной дисциплины с учетом особенностей учебного процесса того или иного образовательного учреждения и контингента обучаемых</a:t>
            </a:r>
            <a:r>
              <a:rPr lang="ru-RU" sz="3200" dirty="0"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06A2BCF-D18D-4D19-B977-28F728A991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088" y="188913"/>
            <a:ext cx="7273925" cy="13684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>
                <a:solidFill>
                  <a:schemeClr val="accent6"/>
                </a:solidFill>
              </a:rPr>
              <a:t>Специфика </a:t>
            </a:r>
            <a:br>
              <a:rPr lang="ru-RU" sz="3600" b="1" dirty="0">
                <a:solidFill>
                  <a:schemeClr val="accent6"/>
                </a:solidFill>
              </a:rPr>
            </a:br>
            <a:r>
              <a:rPr lang="ru-RU" sz="3600" b="1" dirty="0">
                <a:solidFill>
                  <a:schemeClr val="accent6"/>
                </a:solidFill>
              </a:rPr>
              <a:t>рабочей программы 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0DA9BAB0-9C79-4DF7-8677-6774DEFCA8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1550" y="2781300"/>
            <a:ext cx="7056438" cy="3455988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" pitchFamily="2" charset="2"/>
              <a:buChar char="q"/>
              <a:defRPr/>
            </a:pPr>
            <a:r>
              <a:rPr lang="ru-RU" sz="2400" b="1" i="1" dirty="0"/>
              <a:t>  конкретизирует</a:t>
            </a:r>
            <a:r>
              <a:rPr lang="ru-RU" sz="2400" dirty="0"/>
              <a:t> соответствующий образовательный стандарт;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ru-RU" sz="2400" dirty="0"/>
              <a:t>  </a:t>
            </a:r>
            <a:r>
              <a:rPr lang="ru-RU" sz="2400" b="1" i="1" dirty="0"/>
              <a:t>описывает</a:t>
            </a:r>
            <a:r>
              <a:rPr lang="ru-RU" sz="2400" dirty="0"/>
              <a:t> национально-региональный уровень; 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ru-RU" sz="2400" dirty="0"/>
              <a:t>  </a:t>
            </a:r>
            <a:r>
              <a:rPr lang="ru-RU" sz="2400" b="1" i="1" dirty="0"/>
              <a:t>отражает</a:t>
            </a:r>
            <a:r>
              <a:rPr lang="ru-RU" sz="2400" dirty="0"/>
              <a:t> специфику обучения в данном ОУ;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ru-RU" sz="2400" b="1" i="1" dirty="0"/>
              <a:t>  учитывает </a:t>
            </a:r>
            <a:r>
              <a:rPr lang="ru-RU" sz="2400" dirty="0"/>
              <a:t>возможности методического, информационного, технического обеспечения учебного процесса;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ru-RU" sz="2400" dirty="0"/>
              <a:t>  </a:t>
            </a:r>
            <a:r>
              <a:rPr lang="ru-RU" sz="2400" b="1" i="1" dirty="0"/>
              <a:t>учитывает </a:t>
            </a:r>
            <a:r>
              <a:rPr lang="ru-RU" sz="2400" dirty="0"/>
              <a:t> уровень подготовки учащихся.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D73DE22-8F64-407B-817C-5567AAD20B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650" y="188913"/>
            <a:ext cx="7345363" cy="12954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>
                <a:solidFill>
                  <a:schemeClr val="accent6"/>
                </a:solidFill>
              </a:rPr>
              <a:t>Основа разработки </a:t>
            </a:r>
            <a:br>
              <a:rPr lang="ru-RU" sz="3600" b="1" dirty="0">
                <a:solidFill>
                  <a:schemeClr val="accent6"/>
                </a:solidFill>
              </a:rPr>
            </a:br>
            <a:r>
              <a:rPr lang="ru-RU" sz="3600" b="1" dirty="0">
                <a:solidFill>
                  <a:schemeClr val="accent6"/>
                </a:solidFill>
              </a:rPr>
              <a:t>рабочей программы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52B9269-CF00-4375-B42C-FFBCD6265B9A}"/>
              </a:ext>
            </a:extLst>
          </p:cNvPr>
          <p:cNvSpPr/>
          <p:nvPr/>
        </p:nvSpPr>
        <p:spPr>
          <a:xfrm>
            <a:off x="611560" y="2132856"/>
            <a:ext cx="2286000" cy="352839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3399FF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rgbClr val="6600FF"/>
                </a:solidFill>
              </a:rPr>
              <a:t>Основная образовательная программа образовательного учреждения</a:t>
            </a:r>
          </a:p>
        </p:txBody>
      </p:sp>
      <p:pic>
        <p:nvPicPr>
          <p:cNvPr id="15366" name="Picture 6" descr="C:\Documents and Settings\Антонина Ивановна\Мои документы\Методическая работа\Математика\годичные семинары\2011-2012 уч.год\ФГОСТ\картинки\программа математика.jpeg">
            <a:extLst>
              <a:ext uri="{FF2B5EF4-FFF2-40B4-BE49-F238E27FC236}">
                <a16:creationId xmlns:a16="http://schemas.microsoft.com/office/drawing/2014/main" id="{EF4E9770-EA7F-4EC1-959F-5D95C7FC7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133600"/>
            <a:ext cx="2214563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5" descr="C:\Documents and Settings\Антонина Ивановна\Рабочий стол\1079543.jpg">
            <a:extLst>
              <a:ext uri="{FF2B5EF4-FFF2-40B4-BE49-F238E27FC236}">
                <a16:creationId xmlns:a16="http://schemas.microsoft.com/office/drawing/2014/main" id="{3C433027-3EF9-4308-B9F8-86ED13508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2133600"/>
            <a:ext cx="2303462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>
            <a:extLst>
              <a:ext uri="{FF2B5EF4-FFF2-40B4-BE49-F238E27FC236}">
                <a16:creationId xmlns:a16="http://schemas.microsoft.com/office/drawing/2014/main" id="{7E652D24-EBC3-4A1F-B4C7-63F0151E49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6387" name="Содержимое 2">
            <a:extLst>
              <a:ext uri="{FF2B5EF4-FFF2-40B4-BE49-F238E27FC236}">
                <a16:creationId xmlns:a16="http://schemas.microsoft.com/office/drawing/2014/main" id="{41BB53D7-3C40-4889-8909-6C308A44DC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 b="1">
                <a:latin typeface="Arial" panose="020B0604020202020204" pitchFamily="34" charset="0"/>
              </a:rPr>
              <a:t>Рабочая программа учебного предмета (модуля) – </a:t>
            </a:r>
            <a:r>
              <a:rPr lang="ru-RU" altLang="ru-RU" sz="2400">
                <a:latin typeface="Arial" panose="020B0604020202020204" pitchFamily="34" charset="0"/>
              </a:rPr>
              <a:t>это</a:t>
            </a:r>
            <a:r>
              <a:rPr lang="ru-RU" altLang="ru-RU" sz="2400" b="1">
                <a:latin typeface="Arial" panose="020B0604020202020204" pitchFamily="34" charset="0"/>
              </a:rPr>
              <a:t> </a:t>
            </a:r>
            <a:r>
              <a:rPr lang="ru-RU" altLang="ru-RU" sz="2400">
                <a:latin typeface="Arial" panose="020B0604020202020204" pitchFamily="34" charset="0"/>
              </a:rPr>
              <a:t>совокупность учебно-методической документации, которая самостоятельно разрабатывается педагогом (педагогами)  ОО на основе </a:t>
            </a:r>
            <a:r>
              <a:rPr lang="ru-RU" altLang="ru-RU" sz="2400" b="1">
                <a:latin typeface="Arial" panose="020B0604020202020204" pitchFamily="34" charset="0"/>
              </a:rPr>
              <a:t>рабочего учебного плана </a:t>
            </a:r>
            <a:r>
              <a:rPr lang="ru-RU" altLang="ru-RU" sz="2400">
                <a:latin typeface="Arial" panose="020B0604020202020204" pitchFamily="34" charset="0"/>
              </a:rPr>
              <a:t>и </a:t>
            </a:r>
            <a:r>
              <a:rPr lang="ru-RU" altLang="ru-RU" sz="2400" b="1">
                <a:latin typeface="Arial" panose="020B0604020202020204" pitchFamily="34" charset="0"/>
              </a:rPr>
              <a:t>примерных программ</a:t>
            </a:r>
            <a:r>
              <a:rPr lang="ru-RU" altLang="ru-RU" sz="2400">
                <a:latin typeface="Arial" panose="020B0604020202020204" pitchFamily="34" charset="0"/>
              </a:rPr>
              <a:t> учебных курсов, предметов, дисциплин (модулей), рекомендованных МОиН РФ, а также </a:t>
            </a:r>
            <a:r>
              <a:rPr lang="ru-RU" altLang="ru-RU" sz="2400" b="1">
                <a:latin typeface="Arial" panose="020B0604020202020204" pitchFamily="34" charset="0"/>
              </a:rPr>
              <a:t>авторских программ </a:t>
            </a:r>
            <a:r>
              <a:rPr lang="ru-RU" altLang="ru-RU" sz="2400">
                <a:latin typeface="Arial" panose="020B0604020202020204" pitchFamily="34" charset="0"/>
              </a:rPr>
              <a:t> с </a:t>
            </a:r>
            <a:r>
              <a:rPr lang="ru-RU" altLang="ru-RU" sz="2400" u="sng">
                <a:latin typeface="Arial" panose="020B0604020202020204" pitchFamily="34" charset="0"/>
              </a:rPr>
              <a:t>учетом целей и задач основной образовательной программы  основного  общего образования школы.</a:t>
            </a:r>
            <a:r>
              <a:rPr lang="ru-RU" altLang="ru-RU" sz="2400">
                <a:latin typeface="Arial" panose="020B0604020202020204" pitchFamily="34" charset="0"/>
              </a:rPr>
              <a:t>  </a:t>
            </a:r>
          </a:p>
          <a:p>
            <a:endParaRPr lang="ru-RU" alt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39E0EA-9DB2-451B-9334-D391A20E3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Исходные документы для составления рабочих программ учебных курсов </a:t>
            </a:r>
            <a:endParaRPr lang="ru-RU" sz="2800" dirty="0"/>
          </a:p>
        </p:txBody>
      </p:sp>
      <p:sp>
        <p:nvSpPr>
          <p:cNvPr id="17411" name="Содержимое 2">
            <a:extLst>
              <a:ext uri="{FF2B5EF4-FFF2-40B4-BE49-F238E27FC236}">
                <a16:creationId xmlns:a16="http://schemas.microsoft.com/office/drawing/2014/main" id="{B9ABE199-CDC8-40E1-B1AE-519AB232059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altLang="ru-RU" sz="2000">
                <a:latin typeface="Arial" panose="020B0604020202020204" pitchFamily="34" charset="0"/>
              </a:rPr>
              <a:t>Закон РФ «Об образовании»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altLang="ru-RU" sz="2000">
                <a:latin typeface="Arial" panose="020B0604020202020204" pitchFamily="34" charset="0"/>
              </a:rPr>
              <a:t>ФГОС ООО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altLang="ru-RU" sz="2000">
                <a:latin typeface="Arial" panose="020B0604020202020204" pitchFamily="34" charset="0"/>
              </a:rPr>
              <a:t>примерная программа основного общего образования, созданная на основе ФГОС ООО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altLang="ru-RU" sz="2000">
                <a:latin typeface="Arial" panose="020B0604020202020204" pitchFamily="34" charset="0"/>
              </a:rPr>
              <a:t>базисный учебный план общеобразовательного учреждения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altLang="ru-RU" sz="2000">
                <a:latin typeface="Arial" panose="020B0604020202020204" pitchFamily="34" charset="0"/>
              </a:rPr>
              <a:t>Федеральный перечень учебников, утвержденных, рекомендованных (допущенных) к использованию в образовательном процессе в образовательных учреждениях, реализующих программы общего образования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altLang="ru-RU" sz="2000">
                <a:latin typeface="Arial" panose="020B0604020202020204" pitchFamily="34" charset="0"/>
              </a:rPr>
              <a:t>требования к оснащению образовательного процесса в соответствии с содержательным наполнением учебных предметов (ФГОС ОО)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CC6225-70E0-46D8-9982-F9349CA85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3000" b="1" dirty="0">
                <a:solidFill>
                  <a:schemeClr val="accent6"/>
                </a:solidFill>
              </a:rPr>
              <a:t>Приказы Министерства образования и наук</a:t>
            </a:r>
            <a:br>
              <a:rPr lang="ru-RU" sz="3000" b="1" dirty="0">
                <a:solidFill>
                  <a:schemeClr val="accent6"/>
                </a:solidFill>
              </a:rPr>
            </a:br>
            <a:r>
              <a:rPr lang="ru-RU" sz="3000" b="1" dirty="0">
                <a:solidFill>
                  <a:schemeClr val="accent6"/>
                </a:solidFill>
              </a:rPr>
              <a:t> Российской Федерации</a:t>
            </a:r>
          </a:p>
        </p:txBody>
      </p:sp>
      <p:sp>
        <p:nvSpPr>
          <p:cNvPr id="18435" name="Содержимое 2">
            <a:extLst>
              <a:ext uri="{FF2B5EF4-FFF2-40B4-BE49-F238E27FC236}">
                <a16:creationId xmlns:a16="http://schemas.microsoft.com/office/drawing/2014/main" id="{C5C3E5A2-18F6-47B8-9A18-07B010EDC7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000"/>
              <a:t>ФЕДЕРАЛЬНЫЙ ГОСУДАРСТВЕННЫЙ ОБРАЗОВАТЕЛЬНЫЙ СТАНДАРТ НАЧАЛЬНОГО ОБЩЕГО ОБРАЗОВАНИЯ от 6 октября 2009 г. № 373 (в ред. приказов Минобрнауки России от 26.11.2010 № 1241, от 22.09.2011 № 2357(п.19.5)</a:t>
            </a:r>
          </a:p>
          <a:p>
            <a:r>
              <a:rPr lang="ru-RU" altLang="ru-RU" sz="2000"/>
              <a:t>ФЕДЕРАЛЬНЫЙ ГОСУДАРСТВЕННЫЙ ОБРАЗОВАТЕЛЬНЫЙ СТАНДАРТ ОСНОВНОГО ОБЩЕГО ОБРАЗОВАНИЯ от 17 декабря 2010 № 1897 (п.18.2.2.)</a:t>
            </a:r>
          </a:p>
          <a:p>
            <a:r>
              <a:rPr lang="ru-RU" altLang="ru-RU" sz="2000"/>
              <a:t>ФЕДЕРАЛЬНЫЙ ГОСУДАРСТВЕННЫЙ ОБРАЗОВАТЕЛЬНЫЙ СТАНДАРТ СРЕДНЕГО (ПОЛНОГО) ОБЩЕГО ОБРАЗОВАНИЯ) (</a:t>
            </a:r>
            <a:r>
              <a:rPr lang="ru-RU" altLang="ru-RU" sz="2000">
                <a:hlinkClick r:id="rId3"/>
              </a:rPr>
              <a:t>от 17 мая 2012 г. № 413</a:t>
            </a:r>
            <a:r>
              <a:rPr lang="ru-RU" altLang="ru-RU" sz="2000" i="1"/>
              <a:t>) (</a:t>
            </a:r>
            <a:r>
              <a:rPr lang="ru-RU" altLang="ru-RU" sz="2000"/>
              <a:t>п.18.2.2</a:t>
            </a:r>
            <a:r>
              <a:rPr lang="ru-RU" altLang="ru-RU" sz="2000" i="1"/>
              <a:t>)</a:t>
            </a:r>
            <a:endParaRPr lang="ru-RU" altLang="ru-RU" sz="2000"/>
          </a:p>
          <a:p>
            <a:endParaRPr lang="ru-RU" altLang="ru-RU" sz="2000"/>
          </a:p>
          <a:p>
            <a:endParaRPr lang="ru-RU" altLang="ru-RU" sz="2000" u="sng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Vipkro\Мои документы\Мои рисунки\Учебник\РабПрог\5.jpg">
            <a:extLst>
              <a:ext uri="{FF2B5EF4-FFF2-40B4-BE49-F238E27FC236}">
                <a16:creationId xmlns:a16="http://schemas.microsoft.com/office/drawing/2014/main" id="{B8498952-FE4F-4564-8E66-BDBC990F4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738" y="0"/>
            <a:ext cx="9202738" cy="713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B337BE8-0383-4422-BBE8-3E6B6B444F97}"/>
              </a:ext>
            </a:extLst>
          </p:cNvPr>
          <p:cNvSpPr/>
          <p:nvPr/>
        </p:nvSpPr>
        <p:spPr>
          <a:xfrm>
            <a:off x="4714875" y="571500"/>
            <a:ext cx="4214813" cy="3286125"/>
          </a:xfrm>
          <a:prstGeom prst="rect">
            <a:avLst/>
          </a:prstGeom>
          <a:noFill/>
          <a:ln cmpd="sng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D7D78F31-1678-49B6-A7A4-925BCC008AE5}"/>
              </a:ext>
            </a:extLst>
          </p:cNvPr>
          <p:cNvSpPr/>
          <p:nvPr/>
        </p:nvSpPr>
        <p:spPr>
          <a:xfrm>
            <a:off x="8072438" y="6643688"/>
            <a:ext cx="285750" cy="21431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>
            <a:extLst>
              <a:ext uri="{FF2B5EF4-FFF2-40B4-BE49-F238E27FC236}">
                <a16:creationId xmlns:a16="http://schemas.microsoft.com/office/drawing/2014/main" id="{40B62744-3192-4A08-8536-08E9E1D52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260350"/>
            <a:ext cx="8001000" cy="1216025"/>
          </a:xfrm>
        </p:spPr>
        <p:txBody>
          <a:bodyPr/>
          <a:lstStyle/>
          <a:p>
            <a:pPr>
              <a:defRPr/>
            </a:pPr>
            <a:r>
              <a:rPr lang="ru-RU" sz="2800" b="1" dirty="0">
                <a:solidFill>
                  <a:schemeClr val="accent6"/>
                </a:solidFill>
              </a:rPr>
              <a:t>Структура рабочей учебной программы </a:t>
            </a:r>
            <a:br>
              <a:rPr lang="ru-RU" sz="2800" b="1" dirty="0">
                <a:solidFill>
                  <a:schemeClr val="accent6"/>
                </a:solidFill>
              </a:rPr>
            </a:br>
            <a:r>
              <a:rPr lang="ru-RU" sz="2800" b="1" dirty="0">
                <a:solidFill>
                  <a:schemeClr val="accent6"/>
                </a:solidFill>
              </a:rPr>
              <a:t>(согласно п.18.2.2. ФГОС ООО)</a:t>
            </a:r>
          </a:p>
        </p:txBody>
      </p:sp>
      <p:sp>
        <p:nvSpPr>
          <p:cNvPr id="22531" name="Содержимое 2">
            <a:extLst>
              <a:ext uri="{FF2B5EF4-FFF2-40B4-BE49-F238E27FC236}">
                <a16:creationId xmlns:a16="http://schemas.microsoft.com/office/drawing/2014/main" id="{CC0595CC-BFF2-48C9-A2D6-625FD9487A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2400"/>
              <a:t>  1. пояснительная записка, в которой конкретизируются общие цели соответствующей ступени ООО с учетом специфики учебного предмета;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400"/>
              <a:t>  2. общая характеристика учебного предмета, курса;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400"/>
              <a:t>  3. описание места учебного предмета, курса в учебном плане;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400"/>
              <a:t>  4. личностные, метапредметные и предметные результаты освоения конкретного учебного предмета, курса;</a:t>
            </a:r>
          </a:p>
          <a:p>
            <a:endParaRPr lang="ru-RU" alt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>
            <a:extLst>
              <a:ext uri="{FF2B5EF4-FFF2-40B4-BE49-F238E27FC236}">
                <a16:creationId xmlns:a16="http://schemas.microsoft.com/office/drawing/2014/main" id="{AD75FC4F-355E-4BC7-9E74-791847607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404813"/>
            <a:ext cx="8001000" cy="1216025"/>
          </a:xfrm>
        </p:spPr>
        <p:txBody>
          <a:bodyPr/>
          <a:lstStyle/>
          <a:p>
            <a:pPr>
              <a:defRPr/>
            </a:pPr>
            <a:r>
              <a:rPr lang="ru-RU" sz="2800" b="1" dirty="0">
                <a:solidFill>
                  <a:schemeClr val="accent6"/>
                </a:solidFill>
              </a:rPr>
              <a:t>Структура рабочей учебной программы</a:t>
            </a:r>
            <a:r>
              <a:rPr lang="ru-RU" sz="2800" dirty="0">
                <a:solidFill>
                  <a:schemeClr val="accent6"/>
                </a:solidFill>
              </a:rPr>
              <a:t> </a:t>
            </a:r>
            <a:br>
              <a:rPr lang="ru-RU" sz="2800" dirty="0">
                <a:solidFill>
                  <a:schemeClr val="accent6"/>
                </a:solidFill>
              </a:rPr>
            </a:br>
            <a:r>
              <a:rPr lang="ru-RU" sz="2800" dirty="0">
                <a:solidFill>
                  <a:schemeClr val="accent6"/>
                </a:solidFill>
              </a:rPr>
              <a:t>(согласно статьи 18.2.2. ФГОС ООО)</a:t>
            </a:r>
          </a:p>
        </p:txBody>
      </p:sp>
      <p:sp>
        <p:nvSpPr>
          <p:cNvPr id="23555" name="Содержимое 2">
            <a:extLst>
              <a:ext uri="{FF2B5EF4-FFF2-40B4-BE49-F238E27FC236}">
                <a16:creationId xmlns:a16="http://schemas.microsoft.com/office/drawing/2014/main" id="{25DFFFB5-2CE8-4CF2-BEB2-23809EE9EE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2400" b="1"/>
              <a:t>  </a:t>
            </a:r>
            <a:endParaRPr lang="ru-RU" altLang="ru-RU" sz="2400"/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400"/>
              <a:t>  5. содержание учебного предмета, курса;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400"/>
              <a:t>  6. тематическое планирование с определением основных видов учебной деятельности;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400"/>
              <a:t>  7. описание учебно-методического и материально-технического, информационного обеспечения </a:t>
            </a:r>
            <a:r>
              <a:rPr lang="ru-RU" altLang="ru-RU" sz="2400" b="1"/>
              <a:t>образовательной деятельности</a:t>
            </a:r>
            <a:r>
              <a:rPr lang="ru-RU" altLang="ru-RU" sz="2400"/>
              <a:t>.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400"/>
              <a:t>   8.планируемые результатыизучения учебного предмета,курса.</a:t>
            </a:r>
          </a:p>
          <a:p>
            <a:endParaRPr lang="ru-RU" altLang="ru-RU" sz="2400"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>
            <a:extLst>
              <a:ext uri="{FF2B5EF4-FFF2-40B4-BE49-F238E27FC236}">
                <a16:creationId xmlns:a16="http://schemas.microsoft.com/office/drawing/2014/main" id="{5946EA35-04AA-4647-8D8F-1C9B2EF4C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1.Содержание пояснительной записки</a:t>
            </a:r>
            <a:endParaRPr lang="ru-RU" sz="2800" dirty="0"/>
          </a:p>
        </p:txBody>
      </p:sp>
      <p:sp>
        <p:nvSpPr>
          <p:cNvPr id="24579" name="Содержимое 2">
            <a:extLst>
              <a:ext uri="{FF2B5EF4-FFF2-40B4-BE49-F238E27FC236}">
                <a16:creationId xmlns:a16="http://schemas.microsoft.com/office/drawing/2014/main" id="{2D65B875-8C6A-4CE2-9DCC-65982723A4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1628775"/>
            <a:ext cx="8713787" cy="5229225"/>
          </a:xfrm>
        </p:spPr>
        <p:txBody>
          <a:bodyPr/>
          <a:lstStyle/>
          <a:p>
            <a:r>
              <a:rPr lang="ru-RU" altLang="ru-RU" sz="2400"/>
              <a:t>подводит к раскрытию целей и задач освоения  учеником содержания программы через конкретизацию общие целей основного общего образования с учетом специфики учебного предмета, курса</a:t>
            </a:r>
            <a:r>
              <a:rPr lang="ru-RU" altLang="ru-RU" sz="2400" b="1"/>
              <a:t>.</a:t>
            </a:r>
            <a:endParaRPr lang="ru-RU" altLang="ru-RU" sz="2400"/>
          </a:p>
          <a:p>
            <a:r>
              <a:rPr lang="ru-RU" altLang="ru-RU" sz="2400"/>
              <a:t>для этого в  Пояснительной записке даются ссылки на нормативные документы, на основе которых будет осуществляться обучение, и указывается в рамках какой системы учебников или какой завершенной предметной линии учебников предполагается реализация данной программы; выявляется связь программы учебного предмета с программой воспитания и социализации обучающихся.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D9C07C-959C-485C-B548-7823E07AC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b="1" dirty="0">
                <a:solidFill>
                  <a:schemeClr val="accent6"/>
                </a:solidFill>
              </a:rPr>
              <a:t>2.Общая характеристика учебного </a:t>
            </a:r>
            <a:r>
              <a:rPr lang="ru-RU" sz="2800" b="1" dirty="0" err="1">
                <a:solidFill>
                  <a:schemeClr val="accent6"/>
                </a:solidFill>
              </a:rPr>
              <a:t>предмета,курса</a:t>
            </a:r>
            <a:endParaRPr lang="ru-RU" sz="2800" b="1" dirty="0">
              <a:solidFill>
                <a:schemeClr val="accent6"/>
              </a:solidFill>
            </a:endParaRPr>
          </a:p>
        </p:txBody>
      </p:sp>
      <p:sp>
        <p:nvSpPr>
          <p:cNvPr id="25603" name="Содержимое 2">
            <a:extLst>
              <a:ext uri="{FF2B5EF4-FFF2-40B4-BE49-F238E27FC236}">
                <a16:creationId xmlns:a16="http://schemas.microsoft.com/office/drawing/2014/main" id="{BCC41E87-5668-4F41-B0AC-DD0D132BAC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628775"/>
            <a:ext cx="8964613" cy="4391025"/>
          </a:xfrm>
        </p:spPr>
        <p:txBody>
          <a:bodyPr/>
          <a:lstStyle/>
          <a:p>
            <a:r>
              <a:rPr lang="ru-RU" altLang="ru-RU" sz="2000" b="1"/>
              <a:t>определяет </a:t>
            </a:r>
            <a:r>
              <a:rPr lang="ru-RU" altLang="ru-RU" sz="2000"/>
              <a:t>место данного учебного предмета в решении общих целей и задач, устанавливает межпредметные связи, для каких предметов является базой; целесообразно отметить, как они могут быть реализованы); </a:t>
            </a:r>
          </a:p>
          <a:p>
            <a:r>
              <a:rPr lang="ru-RU" altLang="ru-RU" sz="2000" b="1"/>
              <a:t>включает описание </a:t>
            </a:r>
            <a:r>
              <a:rPr lang="ru-RU" altLang="ru-RU" sz="2000"/>
              <a:t>особенностей организации учебного процесса по предмету; предпочтительные формы организации учебного процесса и их сочетания; предпочтительные формы контроля и оценки, указывается возможность интеграции с внеурочной деятельностью (например, на основе метода проектов).</a:t>
            </a:r>
          </a:p>
          <a:p>
            <a:r>
              <a:rPr lang="ru-RU" altLang="ru-RU" sz="2000" b="1"/>
              <a:t>дает комментарии </a:t>
            </a:r>
            <a:r>
              <a:rPr lang="ru-RU" altLang="ru-RU" sz="2000"/>
              <a:t>к каждому из разделов программы и краткие методические указания по изложению теоретического материала, выполнению лабораторных практических работ, а также пояснения, связанные с проектированием и возможной реализаций части, формируемой участниками образовательного процесса.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48521-25E2-49D7-8CE9-E7D9D5665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675" y="260350"/>
            <a:ext cx="8001000" cy="1223963"/>
          </a:xfrm>
        </p:spPr>
        <p:txBody>
          <a:bodyPr/>
          <a:lstStyle/>
          <a:p>
            <a:pPr>
              <a:defRPr/>
            </a:pPr>
            <a:br>
              <a:rPr lang="ru-RU" sz="2400" b="1" dirty="0"/>
            </a:br>
            <a:br>
              <a:rPr lang="ru-RU" sz="2400" b="1" dirty="0"/>
            </a:br>
            <a:r>
              <a:rPr lang="ru-RU" sz="2400" b="1" dirty="0">
                <a:solidFill>
                  <a:schemeClr val="accent6"/>
                </a:solidFill>
              </a:rPr>
              <a:t>3</a:t>
            </a:r>
            <a:r>
              <a:rPr lang="ru-RU" sz="2400" b="1" dirty="0"/>
              <a:t>. </a:t>
            </a:r>
            <a:r>
              <a:rPr lang="ru-RU" sz="2800" b="1" dirty="0">
                <a:solidFill>
                  <a:schemeClr val="accent6"/>
                </a:solidFill>
              </a:rPr>
              <a:t>Описание места учебного предмета, курса в учебном плане.  </a:t>
            </a:r>
            <a:br>
              <a:rPr lang="ru-RU" sz="2800" dirty="0">
                <a:solidFill>
                  <a:schemeClr val="accent6"/>
                </a:solidFill>
              </a:rPr>
            </a:br>
            <a:endParaRPr lang="ru-RU" sz="2800" dirty="0">
              <a:solidFill>
                <a:schemeClr val="accent6"/>
              </a:solidFill>
            </a:endParaRPr>
          </a:p>
        </p:txBody>
      </p:sp>
      <p:sp>
        <p:nvSpPr>
          <p:cNvPr id="26627" name="Содержимое 2">
            <a:extLst>
              <a:ext uri="{FF2B5EF4-FFF2-40B4-BE49-F238E27FC236}">
                <a16:creationId xmlns:a16="http://schemas.microsoft.com/office/drawing/2014/main" id="{8144166B-B810-4F50-AECF-36B92F6E0F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0825" y="1628775"/>
            <a:ext cx="8497888" cy="4391025"/>
          </a:xfrm>
        </p:spPr>
        <p:txBody>
          <a:bodyPr/>
          <a:lstStyle/>
          <a:p>
            <a:r>
              <a:rPr lang="ru-RU" altLang="ru-RU" sz="2400" b="1"/>
              <a:t>предполагает </a:t>
            </a:r>
            <a:r>
              <a:rPr lang="ru-RU" altLang="ru-RU" sz="2400"/>
              <a:t>распределение часов по классам на изучение предмета, определяется резерв свободного учебного времени в часах и процентах от общего количества, который может быть использован для реализации авторских подходов, разнообразных форм организации учебного процесса, внедрения современных методов обучения и педагогических технологий.</a:t>
            </a:r>
          </a:p>
          <a:p>
            <a:r>
              <a:rPr lang="ru-RU" altLang="ru-RU" sz="2400" b="1"/>
              <a:t> могут быть приведены </a:t>
            </a:r>
            <a:r>
              <a:rPr lang="ru-RU" altLang="ru-RU" sz="2400"/>
              <a:t>рекомендации по наполнению плана внеурочной деятельности в аспекте решения общих с данным предметом задач.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C94445-2E44-41DA-B7C2-FBB8EB243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333375"/>
            <a:ext cx="8001000" cy="1216025"/>
          </a:xfrm>
        </p:spPr>
        <p:txBody>
          <a:bodyPr/>
          <a:lstStyle/>
          <a:p>
            <a:pPr>
              <a:defRPr/>
            </a:pPr>
            <a:r>
              <a:rPr lang="ru-RU" sz="2400" b="1" dirty="0">
                <a:solidFill>
                  <a:schemeClr val="accent6"/>
                </a:solidFill>
              </a:rPr>
              <a:t>4.Личностные, </a:t>
            </a:r>
            <a:r>
              <a:rPr lang="ru-RU" sz="2400" b="1" dirty="0" err="1">
                <a:solidFill>
                  <a:schemeClr val="accent6"/>
                </a:solidFill>
              </a:rPr>
              <a:t>метапредметные</a:t>
            </a:r>
            <a:r>
              <a:rPr lang="ru-RU" sz="2400" b="1" dirty="0">
                <a:solidFill>
                  <a:schemeClr val="accent6"/>
                </a:solidFill>
              </a:rPr>
              <a:t> и </a:t>
            </a:r>
            <a:r>
              <a:rPr lang="ru-RU" sz="2400" b="1" dirty="0" err="1">
                <a:solidFill>
                  <a:schemeClr val="accent6"/>
                </a:solidFill>
              </a:rPr>
              <a:t>предмет-ные</a:t>
            </a:r>
            <a:r>
              <a:rPr lang="ru-RU" sz="2400" b="1" dirty="0">
                <a:solidFill>
                  <a:schemeClr val="accent6"/>
                </a:solidFill>
              </a:rPr>
              <a:t> результаты освоения конкретного учебного предмета, курса</a:t>
            </a:r>
            <a:endParaRPr lang="ru-RU" sz="2400" dirty="0">
              <a:solidFill>
                <a:schemeClr val="accent6"/>
              </a:solidFill>
            </a:endParaRPr>
          </a:p>
        </p:txBody>
      </p:sp>
      <p:sp>
        <p:nvSpPr>
          <p:cNvPr id="27651" name="Содержимое 2">
            <a:extLst>
              <a:ext uri="{FF2B5EF4-FFF2-40B4-BE49-F238E27FC236}">
                <a16:creationId xmlns:a16="http://schemas.microsoft.com/office/drawing/2014/main" id="{95C71435-821E-47B3-A6F8-9E3F551D0D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0825" y="1752600"/>
            <a:ext cx="8569325" cy="4484688"/>
          </a:xfrm>
        </p:spPr>
        <p:txBody>
          <a:bodyPr/>
          <a:lstStyle/>
          <a:p>
            <a:r>
              <a:rPr lang="ru-RU" altLang="ru-RU" sz="2400" b="1"/>
              <a:t>конкретизируются планируемые результаты освоения </a:t>
            </a:r>
            <a:r>
              <a:rPr lang="ru-RU" altLang="ru-RU" sz="2400"/>
              <a:t>обучающимися ООП ООО, включающими, в том числе, личностные, познавательные, регулятивные и коммуникативные универсальные учебные действия; </a:t>
            </a:r>
          </a:p>
          <a:p>
            <a:r>
              <a:rPr lang="ru-RU" altLang="ru-RU" sz="2400"/>
              <a:t>п</a:t>
            </a:r>
            <a:r>
              <a:rPr lang="ru-RU" altLang="ru-RU" sz="2400" b="1"/>
              <a:t>оказывается связь программы учебного предмета с программой развития универсальных учебных действий</a:t>
            </a:r>
            <a:r>
              <a:rPr lang="ru-RU" altLang="ru-RU" sz="2400"/>
              <a:t> (программой формирования общеучебных умений и навыков) на ступени основного общего образования</a:t>
            </a:r>
            <a:r>
              <a:rPr lang="ru-RU" altLang="ru-RU" sz="2400" b="1"/>
              <a:t>.</a:t>
            </a:r>
            <a:endParaRPr lang="ru-RU" altLang="ru-RU"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F39CE7-2130-4922-9906-64096305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b="1" dirty="0">
                <a:solidFill>
                  <a:schemeClr val="accent6"/>
                </a:solidFill>
              </a:rPr>
              <a:t>5.Содержание учебного предмета, курса</a:t>
            </a:r>
            <a:endParaRPr lang="ru-RU" sz="2800" dirty="0">
              <a:solidFill>
                <a:schemeClr val="accent6"/>
              </a:solidFill>
            </a:endParaRPr>
          </a:p>
        </p:txBody>
      </p:sp>
      <p:sp>
        <p:nvSpPr>
          <p:cNvPr id="28675" name="Содержимое 2">
            <a:extLst>
              <a:ext uri="{FF2B5EF4-FFF2-40B4-BE49-F238E27FC236}">
                <a16:creationId xmlns:a16="http://schemas.microsoft.com/office/drawing/2014/main" id="{B8743C80-D2CE-48F3-96D6-7B2715CE86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1752600"/>
            <a:ext cx="8496300" cy="4267200"/>
          </a:xfrm>
        </p:spPr>
        <p:txBody>
          <a:bodyPr/>
          <a:lstStyle/>
          <a:p>
            <a:r>
              <a:rPr lang="ru-RU" altLang="ru-RU" sz="2400"/>
              <a:t>должно быть структурировано, выделены разделы, темы, подтемы в соответствии с тематическим планом. Названия разделов, тем, подтем должны начинаться с абзаца. Употребляются предложения телеграфного стиля, основой которых являются ключевые словосочетания (слова). Не допускается использование сложных синтаксических конструкций и фраз, имеющих многозначное толкование. </a:t>
            </a:r>
          </a:p>
          <a:p>
            <a:endParaRPr lang="ru-RU" altLang="ru-RU" sz="2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157000-5C84-4878-8014-B0DB23659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b="1" dirty="0">
                <a:solidFill>
                  <a:schemeClr val="accent6"/>
                </a:solidFill>
              </a:rPr>
              <a:t>Содержание учебного предмета, курса</a:t>
            </a:r>
            <a:endParaRPr lang="ru-RU" sz="2800" dirty="0"/>
          </a:p>
        </p:txBody>
      </p:sp>
      <p:sp>
        <p:nvSpPr>
          <p:cNvPr id="29699" name="Содержимое 2">
            <a:extLst>
              <a:ext uri="{FF2B5EF4-FFF2-40B4-BE49-F238E27FC236}">
                <a16:creationId xmlns:a16="http://schemas.microsoft.com/office/drawing/2014/main" id="{55A9C607-32EB-44E1-B8B4-84EDFA1277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/>
              <a:t>при описании содержания тем учебной программы может быть рекомендована следующая последовательность изложения: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400"/>
              <a:t>-название темы;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400"/>
              <a:t>-необходимое количество часов для ее изучения;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400"/>
              <a:t>-темы практических и лабораторных работ.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7F90FF-4721-4E0C-B6BC-7C5440BAD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400" b="1" dirty="0">
                <a:solidFill>
                  <a:schemeClr val="accent6"/>
                </a:solidFill>
              </a:rPr>
              <a:t>6.Тематическое планирование с определением основных видов учебной деятельности</a:t>
            </a:r>
            <a:endParaRPr lang="ru-RU" sz="2400" dirty="0">
              <a:solidFill>
                <a:schemeClr val="accent6"/>
              </a:solidFill>
            </a:endParaRPr>
          </a:p>
        </p:txBody>
      </p:sp>
      <p:sp>
        <p:nvSpPr>
          <p:cNvPr id="30723" name="Содержимое 2">
            <a:extLst>
              <a:ext uri="{FF2B5EF4-FFF2-40B4-BE49-F238E27FC236}">
                <a16:creationId xmlns:a16="http://schemas.microsoft.com/office/drawing/2014/main" id="{579599EC-4C7F-41B6-B996-5F77D1DB82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/>
              <a:t>С целью создания условий для эффективной реализации программы, определения оптимального использования технологий, методов, форм, приемов и средств обучения, каждый </a:t>
            </a:r>
            <a:r>
              <a:rPr lang="ru-RU" altLang="ru-RU" sz="2400" b="1"/>
              <a:t>учитель разрабатывает свой календарно-тематический план</a:t>
            </a:r>
            <a:r>
              <a:rPr lang="ru-RU" altLang="ru-RU" sz="2400"/>
              <a:t>. В соответствии с требованиями ФГОС общего образования рекомендуем </a:t>
            </a:r>
            <a:r>
              <a:rPr lang="ru-RU" altLang="ru-RU" sz="2400" i="1"/>
              <a:t>примерную форму календарно-тематического планирования </a:t>
            </a:r>
            <a:r>
              <a:rPr lang="ru-RU" altLang="ru-RU" sz="2400"/>
              <a:t>по предметам всех образовательных областей.</a:t>
            </a:r>
          </a:p>
          <a:p>
            <a:endParaRPr lang="ru-RU" altLang="ru-RU" sz="2400"/>
          </a:p>
          <a:p>
            <a:endParaRPr lang="ru-RU" altLang="ru-RU" sz="2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3ABFDF-1013-4996-AD88-EA050D3C0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404813"/>
            <a:ext cx="8001000" cy="1216025"/>
          </a:xfrm>
        </p:spPr>
        <p:txBody>
          <a:bodyPr/>
          <a:lstStyle/>
          <a:p>
            <a:pPr>
              <a:defRPr/>
            </a:pPr>
            <a:r>
              <a:rPr lang="ru-RU" sz="2600" b="1" dirty="0">
                <a:solidFill>
                  <a:schemeClr val="accent6"/>
                </a:solidFill>
              </a:rPr>
              <a:t>Тематическое планирование с определением основных видов учебной деятельности</a:t>
            </a:r>
            <a:endParaRPr lang="ru-RU" sz="2600" dirty="0"/>
          </a:p>
        </p:txBody>
      </p:sp>
      <p:sp>
        <p:nvSpPr>
          <p:cNvPr id="31747" name="Содержимое 2">
            <a:extLst>
              <a:ext uri="{FF2B5EF4-FFF2-40B4-BE49-F238E27FC236}">
                <a16:creationId xmlns:a16="http://schemas.microsoft.com/office/drawing/2014/main" id="{505FB8AA-3939-41EE-ADC9-F0DA34AF14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1773238"/>
            <a:ext cx="8640763" cy="4246562"/>
          </a:xfrm>
        </p:spPr>
        <p:txBody>
          <a:bodyPr/>
          <a:lstStyle/>
          <a:p>
            <a:r>
              <a:rPr lang="ru-RU" altLang="ru-RU" sz="2400"/>
              <a:t>Календарно-тематическое планирование согласовывается заместителем директора по УВР и утверждается руководителем образовательного учреждения.</a:t>
            </a:r>
          </a:p>
          <a:p>
            <a:r>
              <a:rPr lang="ru-RU" altLang="ru-RU" sz="2400"/>
              <a:t>Данный блок программы дает представление о последовательности изучения учебной дисциплины (курса) с приведением расчетной сетки часов в разрезе форм организации учебного процесса (уроки, лекции, практические, лабораторные работы, экскурсии, самостоятельная работа и др.).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2CC7D6-57FC-4827-BF41-EAD95C905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400" b="1" dirty="0">
                <a:solidFill>
                  <a:schemeClr val="accent6"/>
                </a:solidFill>
              </a:rPr>
              <a:t>Тематическое планирование с определением основных видов учебной деятельности</a:t>
            </a:r>
            <a:endParaRPr lang="ru-RU" sz="2400" dirty="0"/>
          </a:p>
        </p:txBody>
      </p:sp>
      <p:sp>
        <p:nvSpPr>
          <p:cNvPr id="32771" name="Содержимое 2">
            <a:extLst>
              <a:ext uri="{FF2B5EF4-FFF2-40B4-BE49-F238E27FC236}">
                <a16:creationId xmlns:a16="http://schemas.microsoft.com/office/drawing/2014/main" id="{8F22F542-89EC-4DB1-9FD1-139984BD3AB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>
                <a:solidFill>
                  <a:srgbClr val="C00000"/>
                </a:solidFill>
              </a:rPr>
              <a:t>Тематическое планирование составляется учителем ТОЛЬКО ДЛЯ САМОГО СЕБЯ!</a:t>
            </a:r>
          </a:p>
          <a:p>
            <a:r>
              <a:rPr lang="ru-RU" altLang="ru-RU" sz="2400">
                <a:solidFill>
                  <a:srgbClr val="C00000"/>
                </a:solidFill>
              </a:rPr>
              <a:t> ЭТО РАБОЧИЙ ИНСТРУМЕНТ УЧИТЕЛЯ</a:t>
            </a:r>
          </a:p>
          <a:p>
            <a:r>
              <a:rPr lang="ru-RU" altLang="ru-RU" sz="2400" b="1"/>
              <a:t> </a:t>
            </a:r>
            <a:r>
              <a:rPr lang="ru-RU" altLang="ru-RU" sz="2400"/>
              <a:t>Поэтому тематическое планирование должно содержать те графы, которые нужны учителю для его работы</a:t>
            </a:r>
          </a:p>
          <a:p>
            <a:r>
              <a:rPr lang="ru-RU" altLang="ru-RU" sz="2400"/>
              <a:t>Поэтому у разных учителей не только могут, но и должны быть разные по форме планирования.</a:t>
            </a:r>
          </a:p>
          <a:p>
            <a:endParaRPr lang="ru-RU" altLang="ru-RU" sz="2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>
            <a:extLst>
              <a:ext uri="{FF2B5EF4-FFF2-40B4-BE49-F238E27FC236}">
                <a16:creationId xmlns:a16="http://schemas.microsoft.com/office/drawing/2014/main" id="{A148DC88-B1D9-404F-A262-0AB1CEFD6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304800"/>
            <a:ext cx="7964487" cy="1179513"/>
          </a:xfrm>
        </p:spPr>
        <p:txBody>
          <a:bodyPr/>
          <a:lstStyle/>
          <a:p>
            <a:endParaRPr lang="ru-RU" altLang="ru-RU" sz="2800"/>
          </a:p>
        </p:txBody>
      </p:sp>
      <p:pic>
        <p:nvPicPr>
          <p:cNvPr id="33795" name="Picture 3">
            <a:extLst>
              <a:ext uri="{FF2B5EF4-FFF2-40B4-BE49-F238E27FC236}">
                <a16:creationId xmlns:a16="http://schemas.microsoft.com/office/drawing/2014/main" id="{2E9AB2DB-B6FB-441B-97C8-DFAFEE9C161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1773238"/>
            <a:ext cx="6985000" cy="4608512"/>
          </a:xfrm>
          <a:noFill/>
        </p:spPr>
      </p:pic>
      <p:sp>
        <p:nvSpPr>
          <p:cNvPr id="33796" name="TextBox 1">
            <a:extLst>
              <a:ext uri="{FF2B5EF4-FFF2-40B4-BE49-F238E27FC236}">
                <a16:creationId xmlns:a16="http://schemas.microsoft.com/office/drawing/2014/main" id="{4AD34DF8-CA18-4476-93BD-5D1857192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1671638"/>
            <a:ext cx="4333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endParaRPr lang="ru-RU" altLang="ru-RU" sz="18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882D98-F777-4745-AF27-FB1CD1C1C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260350"/>
            <a:ext cx="8569325" cy="1216025"/>
          </a:xfrm>
        </p:spPr>
        <p:txBody>
          <a:bodyPr/>
          <a:lstStyle/>
          <a:p>
            <a:pPr algn="ctr">
              <a:defRPr/>
            </a:pPr>
            <a:r>
              <a:rPr lang="ru-RU" sz="2400" b="1" dirty="0">
                <a:solidFill>
                  <a:schemeClr val="accent6"/>
                </a:solidFill>
              </a:rPr>
              <a:t>7. Описание учебно-методического и материально-технического обеспечения образовательной деятельности</a:t>
            </a:r>
            <a:endParaRPr lang="ru-RU" sz="2400" dirty="0">
              <a:solidFill>
                <a:schemeClr val="accent6"/>
              </a:solidFill>
            </a:endParaRPr>
          </a:p>
        </p:txBody>
      </p:sp>
      <p:sp>
        <p:nvSpPr>
          <p:cNvPr id="35843" name="Содержимое 2">
            <a:extLst>
              <a:ext uri="{FF2B5EF4-FFF2-40B4-BE49-F238E27FC236}">
                <a16:creationId xmlns:a16="http://schemas.microsoft.com/office/drawing/2014/main" id="{A3A1973A-9BBC-46FF-BC9F-1036437C48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0825" y="1628775"/>
            <a:ext cx="8642350" cy="4391025"/>
          </a:xfrm>
        </p:spPr>
        <p:txBody>
          <a:bodyPr/>
          <a:lstStyle/>
          <a:p>
            <a:r>
              <a:rPr lang="ru-RU" altLang="ru-RU" sz="2400"/>
              <a:t> В данном разделе указывается</a:t>
            </a:r>
          </a:p>
          <a:p>
            <a:r>
              <a:rPr lang="ru-RU" altLang="ru-RU" sz="2400"/>
              <a:t> основная и дополнительная учебная литература, учебные и справочные пособия,</a:t>
            </a:r>
          </a:p>
          <a:p>
            <a:r>
              <a:rPr lang="ru-RU" altLang="ru-RU" sz="2400"/>
              <a:t> учебно-методическая литература,</a:t>
            </a:r>
          </a:p>
          <a:p>
            <a:r>
              <a:rPr lang="ru-RU" altLang="ru-RU" sz="2400"/>
              <a:t> перечень технических средств обучения, </a:t>
            </a:r>
          </a:p>
          <a:p>
            <a:r>
              <a:rPr lang="ru-RU" altLang="ru-RU" sz="2400"/>
              <a:t>демонстрационные печатные пособия,</a:t>
            </a:r>
          </a:p>
          <a:p>
            <a:r>
              <a:rPr lang="ru-RU" altLang="ru-RU" sz="2400"/>
              <a:t> экранно-звуковые пособия,</a:t>
            </a:r>
          </a:p>
          <a:p>
            <a:r>
              <a:rPr lang="ru-RU" altLang="ru-RU" sz="2400"/>
              <a:t> цифровые образовательные ресурсы, </a:t>
            </a:r>
          </a:p>
          <a:p>
            <a:r>
              <a:rPr lang="ru-RU" altLang="ru-RU" sz="2400"/>
              <a:t>учебно-практическое и учебно-лабораторное оборудование и т.д.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6CB213-FF36-4F54-809C-1DC8EB1BE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b="1" dirty="0">
                <a:solidFill>
                  <a:schemeClr val="accent6"/>
                </a:solidFill>
              </a:rPr>
              <a:t> </a:t>
            </a:r>
            <a:r>
              <a:rPr lang="ru-RU" sz="2400" b="1" dirty="0">
                <a:solidFill>
                  <a:schemeClr val="accent6"/>
                </a:solidFill>
              </a:rPr>
              <a:t>Описание учебно-методического материально-технического обеспечения образовательной деятельности</a:t>
            </a:r>
            <a:endParaRPr lang="ru-RU" sz="2400" dirty="0"/>
          </a:p>
        </p:txBody>
      </p:sp>
      <p:sp>
        <p:nvSpPr>
          <p:cNvPr id="36867" name="Содержимое 2">
            <a:extLst>
              <a:ext uri="{FF2B5EF4-FFF2-40B4-BE49-F238E27FC236}">
                <a16:creationId xmlns:a16="http://schemas.microsoft.com/office/drawing/2014/main" id="{CA851624-CE98-4B4B-BC81-15C4ED9EDE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1628775"/>
            <a:ext cx="8640762" cy="439102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3200"/>
              <a:t>   </a:t>
            </a:r>
            <a:r>
              <a:rPr lang="ru-RU" altLang="ru-RU" sz="2400"/>
              <a:t>В рабочей учебной программе должны быть представлены два списка литературы:                - список литературы, используемый педагогом при составлении программы и организации учебного процесса;                                                      -список литературы для обучающихся, который включает учебники, учебные пособия, справочники, энциклопедии, цифровые  образовательные ресурсы  и другие источники по предмету.                                                        Списки строятся по алфавитному ряду. Оформляя список литературы, необходимо соблюдать требования Госстандарта    ГОСТ 7.1 - 2003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sz="32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>
            <a:extLst>
              <a:ext uri="{FF2B5EF4-FFF2-40B4-BE49-F238E27FC236}">
                <a16:creationId xmlns:a16="http://schemas.microsoft.com/office/drawing/2014/main" id="{D1866A0E-7981-433F-8A34-616107615F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37891" name="Содержимое 2">
            <a:extLst>
              <a:ext uri="{FF2B5EF4-FFF2-40B4-BE49-F238E27FC236}">
                <a16:creationId xmlns:a16="http://schemas.microsoft.com/office/drawing/2014/main" id="{6F62E179-C732-4C49-A2F4-815E733249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3200" b="1">
                <a:solidFill>
                  <a:srgbClr val="C00000"/>
                </a:solidFill>
              </a:rPr>
              <a:t>В своей Рабочей программе каждый учитель описывает РЕАЛЬНОЕ оснащение его предмета в данной образовательной организации.</a:t>
            </a:r>
            <a:br>
              <a:rPr lang="ru-RU" altLang="ru-RU" sz="3200" b="1">
                <a:solidFill>
                  <a:srgbClr val="C00000"/>
                </a:solidFill>
              </a:rPr>
            </a:br>
            <a:r>
              <a:rPr lang="ru-RU" altLang="ru-RU" sz="3200" b="1"/>
              <a:t>Это то, с помощью чего он планирует достичь результата</a:t>
            </a:r>
            <a:endParaRPr lang="ru-RU" alt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D069AE-DED1-4D80-AE04-EC6050E5F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675" y="0"/>
            <a:ext cx="8001000" cy="1520825"/>
          </a:xfrm>
        </p:spPr>
        <p:txBody>
          <a:bodyPr/>
          <a:lstStyle/>
          <a:p>
            <a:pPr>
              <a:defRPr/>
            </a:pPr>
            <a:br>
              <a:rPr lang="ru-RU" sz="2800" b="1" dirty="0">
                <a:solidFill>
                  <a:schemeClr val="accent6"/>
                </a:solidFill>
              </a:rPr>
            </a:br>
            <a:br>
              <a:rPr lang="ru-RU" sz="2800" b="1" dirty="0">
                <a:solidFill>
                  <a:schemeClr val="accent6"/>
                </a:solidFill>
              </a:rPr>
            </a:br>
            <a:r>
              <a:rPr lang="ru-RU" sz="2800" b="1" dirty="0">
                <a:solidFill>
                  <a:schemeClr val="accent6"/>
                </a:solidFill>
              </a:rPr>
              <a:t>8.Планируемые результаты  изучения учебного предмета, курса</a:t>
            </a:r>
            <a:br>
              <a:rPr lang="ru-RU" sz="2800" dirty="0">
                <a:solidFill>
                  <a:schemeClr val="accent6"/>
                </a:solidFill>
              </a:rPr>
            </a:br>
            <a:endParaRPr lang="ru-RU" sz="2800" dirty="0">
              <a:solidFill>
                <a:schemeClr val="accent6"/>
              </a:solidFill>
            </a:endParaRPr>
          </a:p>
        </p:txBody>
      </p:sp>
      <p:sp>
        <p:nvSpPr>
          <p:cNvPr id="38915" name="Содержимое 2">
            <a:extLst>
              <a:ext uri="{FF2B5EF4-FFF2-40B4-BE49-F238E27FC236}">
                <a16:creationId xmlns:a16="http://schemas.microsoft.com/office/drawing/2014/main" id="{99924FF8-CE1C-4C0F-B1D1-7E6179E95E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2400"/>
              <a:t>     Планируемые  результаты освоения учебного предмета, курса конкретизируются на двух уровнях («ученик научится» и «ученик получит возможность научиться»)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132965-CC5F-4F99-8A13-EC45B169B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b="1" dirty="0">
                <a:solidFill>
                  <a:schemeClr val="accent6"/>
                </a:solidFill>
              </a:rPr>
              <a:t>Приложения к программе </a:t>
            </a:r>
            <a:br>
              <a:rPr lang="ru-RU" sz="2800" dirty="0">
                <a:solidFill>
                  <a:schemeClr val="accent6"/>
                </a:solidFill>
              </a:rPr>
            </a:br>
            <a:endParaRPr lang="ru-RU" sz="2800" dirty="0">
              <a:solidFill>
                <a:schemeClr val="accent6"/>
              </a:solidFill>
            </a:endParaRPr>
          </a:p>
        </p:txBody>
      </p:sp>
      <p:sp>
        <p:nvSpPr>
          <p:cNvPr id="39939" name="Содержимое 2">
            <a:extLst>
              <a:ext uri="{FF2B5EF4-FFF2-40B4-BE49-F238E27FC236}">
                <a16:creationId xmlns:a16="http://schemas.microsoft.com/office/drawing/2014/main" id="{EADA1527-97FD-4462-BD0A-B3FCCD68AC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2800"/>
              <a:t>- основные понятия курса;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800"/>
              <a:t>- темы проектов;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800"/>
              <a:t>- темы творческих работ;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800"/>
              <a:t>- КИМы;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800"/>
              <a:t>- методические рекомендации и др.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>
            <a:extLst>
              <a:ext uri="{FF2B5EF4-FFF2-40B4-BE49-F238E27FC236}">
                <a16:creationId xmlns:a16="http://schemas.microsoft.com/office/drawing/2014/main" id="{ABC195F3-372A-4FCC-A786-6A5D7D1A0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chemeClr val="accent6"/>
                </a:solidFill>
              </a:rPr>
              <a:t>Список информационных </a:t>
            </a:r>
            <a:r>
              <a:rPr lang="ru-RU" sz="2800" dirty="0" err="1">
                <a:solidFill>
                  <a:schemeClr val="accent6"/>
                </a:solidFill>
              </a:rPr>
              <a:t>источникиов</a:t>
            </a:r>
            <a:endParaRPr lang="ru-RU" sz="2800" dirty="0">
              <a:solidFill>
                <a:schemeClr val="accent6"/>
              </a:solidFill>
            </a:endParaRPr>
          </a:p>
        </p:txBody>
      </p:sp>
      <p:sp>
        <p:nvSpPr>
          <p:cNvPr id="40963" name="Содержимое 2">
            <a:extLst>
              <a:ext uri="{FF2B5EF4-FFF2-40B4-BE49-F238E27FC236}">
                <a16:creationId xmlns:a16="http://schemas.microsoft.com/office/drawing/2014/main" id="{B6D39C47-FE90-4718-850C-946EE64E63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/>
              <a:t>Вертилецкая И.Г. Разработка программ отдельных учебных предметов и курсов внеурочной деятельности в условиях перехода на ФГОС ООО (из методических рекомендаций по разработке ООП ООО, рекомендованных к публикации в КРИПКиПРО);</a:t>
            </a:r>
          </a:p>
          <a:p>
            <a:r>
              <a:rPr lang="ru-RU" altLang="ru-RU" sz="2400"/>
              <a:t>Кондратенко Л.Н. Рабочая программа по предмету: методические рекомендации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>
            <a:extLst>
              <a:ext uri="{FF2B5EF4-FFF2-40B4-BE49-F238E27FC236}">
                <a16:creationId xmlns:a16="http://schemas.microsoft.com/office/drawing/2014/main" id="{DA529692-0959-4EF7-80BD-F1853685A5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41987" name="Содержимое 2">
            <a:extLst>
              <a:ext uri="{FF2B5EF4-FFF2-40B4-BE49-F238E27FC236}">
                <a16:creationId xmlns:a16="http://schemas.microsoft.com/office/drawing/2014/main" id="{A1B8EED2-1135-44AE-9734-D42B6FC093A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ru-RU" altLang="ru-RU" sz="3200" b="1" i="1">
              <a:solidFill>
                <a:srgbClr val="CC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ru-RU" altLang="ru-RU" sz="3200" b="1" i="1">
              <a:solidFill>
                <a:srgbClr val="CC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ru-RU" altLang="ru-RU" sz="3200" b="1" i="1">
              <a:solidFill>
                <a:srgbClr val="CC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4000" b="1" i="1">
                <a:solidFill>
                  <a:srgbClr val="CC0000"/>
                </a:solidFill>
              </a:rPr>
              <a:t>      Спасибо за внимание!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sz="3200" b="1" i="1">
              <a:solidFill>
                <a:srgbClr val="CC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ru-RU" altLang="ru-RU" sz="3200" b="1" i="1">
              <a:solidFill>
                <a:srgbClr val="CC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ru-RU" alt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рофиль">
  <a:themeElements>
    <a:clrScheme name="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Профиль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рофиль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филь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Профиль">
  <a:themeElements>
    <a:clrScheme name="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Профиль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рофиль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филь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806</TotalTime>
  <Words>1617</Words>
  <Application>Microsoft Office PowerPoint</Application>
  <PresentationFormat>On-screen Show (4:3)</PresentationFormat>
  <Paragraphs>141</Paragraphs>
  <Slides>33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Verdana</vt:lpstr>
      <vt:lpstr>Arial</vt:lpstr>
      <vt:lpstr>Wingdings</vt:lpstr>
      <vt:lpstr>Calibri</vt:lpstr>
      <vt:lpstr>Georgia</vt:lpstr>
      <vt:lpstr>Times New Roman</vt:lpstr>
      <vt:lpstr>Профиль</vt:lpstr>
      <vt:lpstr>1_Профиль</vt:lpstr>
      <vt:lpstr>PowerPoint Presentation</vt:lpstr>
      <vt:lpstr>Виды  учебных   программ</vt:lpstr>
      <vt:lpstr>Примерная (типовая) учебная  программа</vt:lpstr>
      <vt:lpstr>Авторская  учебная  программа</vt:lpstr>
      <vt:lpstr>PowerPoint Presentation</vt:lpstr>
      <vt:lpstr>Рабочая программа учебного предмета, курса</vt:lpstr>
      <vt:lpstr>  Рабочая программа  по учебному предмету, курсу – </vt:lpstr>
      <vt:lpstr>PowerPoint Presentation</vt:lpstr>
      <vt:lpstr>Специфика  рабочей программы </vt:lpstr>
      <vt:lpstr>Основа разработки  рабочей программы </vt:lpstr>
      <vt:lpstr>PowerPoint Presentation</vt:lpstr>
      <vt:lpstr>Исходные документы для составления рабочих программ учебных курсов </vt:lpstr>
      <vt:lpstr>Приказы Министерства образования и наук  Российской Федерации</vt:lpstr>
      <vt:lpstr>PowerPoint Presentation</vt:lpstr>
      <vt:lpstr>Структура рабочей учебной программы  (согласно п.18.2.2. ФГОС ООО)</vt:lpstr>
      <vt:lpstr>Структура рабочей учебной программы  (согласно статьи 18.2.2. ФГОС ООО)</vt:lpstr>
      <vt:lpstr>1.Содержание пояснительной записки</vt:lpstr>
      <vt:lpstr>2.Общая характеристика учебного предмета,курса</vt:lpstr>
      <vt:lpstr>  3. Описание места учебного предмета, курса в учебном плане.   </vt:lpstr>
      <vt:lpstr>4.Личностные, метапредметные и предмет-ные результаты освоения конкретного учебного предмета, курса</vt:lpstr>
      <vt:lpstr>5.Содержание учебного предмета, курса</vt:lpstr>
      <vt:lpstr>Содержание учебного предмета, курса</vt:lpstr>
      <vt:lpstr>6.Тематическое планирование с определением основных видов учебной деятельности</vt:lpstr>
      <vt:lpstr>Тематическое планирование с определением основных видов учебной деятельности</vt:lpstr>
      <vt:lpstr>Тематическое планирование с определением основных видов учебной деятельности</vt:lpstr>
      <vt:lpstr>PowerPoint Presentation</vt:lpstr>
      <vt:lpstr>7. Описание учебно-методического и материально-технического обеспечения образовательной деятельности</vt:lpstr>
      <vt:lpstr> Описание учебно-методического материально-технического обеспечения образовательной деятельности</vt:lpstr>
      <vt:lpstr>PowerPoint Presentation</vt:lpstr>
      <vt:lpstr>  8.Планируемые результаты  изучения учебного предмета, курса </vt:lpstr>
      <vt:lpstr>Приложения к программе  </vt:lpstr>
      <vt:lpstr>Список информационных источникиов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Dom</dc:creator>
  <cp:lastModifiedBy>finderX oxy</cp:lastModifiedBy>
  <cp:revision>175</cp:revision>
  <dcterms:created xsi:type="dcterms:W3CDTF">2012-04-14T08:51:36Z</dcterms:created>
  <dcterms:modified xsi:type="dcterms:W3CDTF">2021-08-17T05:04:48Z</dcterms:modified>
</cp:coreProperties>
</file>